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notesMasterIdLst>
    <p:notesMasterId r:id="rId37"/>
  </p:notesMasterIdLst>
  <p:handoutMasterIdLst>
    <p:handoutMasterId r:id="rId38"/>
  </p:handoutMasterIdLst>
  <p:sldIdLst>
    <p:sldId id="256" r:id="rId2"/>
    <p:sldId id="339" r:id="rId3"/>
    <p:sldId id="260" r:id="rId4"/>
    <p:sldId id="292" r:id="rId5"/>
    <p:sldId id="321" r:id="rId6"/>
    <p:sldId id="330" r:id="rId7"/>
    <p:sldId id="357" r:id="rId8"/>
    <p:sldId id="332" r:id="rId9"/>
    <p:sldId id="334" r:id="rId10"/>
    <p:sldId id="335" r:id="rId11"/>
    <p:sldId id="336" r:id="rId12"/>
    <p:sldId id="337" r:id="rId13"/>
    <p:sldId id="338" r:id="rId14"/>
    <p:sldId id="317" r:id="rId15"/>
    <p:sldId id="322" r:id="rId16"/>
    <p:sldId id="340" r:id="rId17"/>
    <p:sldId id="320" r:id="rId18"/>
    <p:sldId id="281" r:id="rId19"/>
    <p:sldId id="318" r:id="rId20"/>
    <p:sldId id="323" r:id="rId21"/>
    <p:sldId id="310" r:id="rId22"/>
    <p:sldId id="347" r:id="rId23"/>
    <p:sldId id="348" r:id="rId24"/>
    <p:sldId id="349" r:id="rId25"/>
    <p:sldId id="350" r:id="rId26"/>
    <p:sldId id="351" r:id="rId27"/>
    <p:sldId id="354" r:id="rId28"/>
    <p:sldId id="324" r:id="rId29"/>
    <p:sldId id="313" r:id="rId30"/>
    <p:sldId id="333" r:id="rId31"/>
    <p:sldId id="289" r:id="rId32"/>
    <p:sldId id="352" r:id="rId33"/>
    <p:sldId id="355" r:id="rId34"/>
    <p:sldId id="356" r:id="rId35"/>
    <p:sldId id="353" r:id="rId36"/>
  </p:sldIdLst>
  <p:sldSz cx="15119350"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20" autoAdjust="0"/>
    <p:restoredTop sz="94660"/>
  </p:normalViewPr>
  <p:slideViewPr>
    <p:cSldViewPr snapToGrid="0">
      <p:cViewPr varScale="1">
        <p:scale>
          <a:sx n="54" d="100"/>
          <a:sy n="54" d="100"/>
        </p:scale>
        <p:origin x="1430" y="67"/>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0CC91-C301-4CF5-856E-8DE8AC2DE9D2}" type="datetimeFigureOut">
              <a:rPr lang="en-GB" smtClean="0"/>
              <a:t>19/04/2018</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D9BBB3-647D-467C-AA6C-15E683A3C1F1}" type="slidenum">
              <a:rPr lang="en-GB" smtClean="0"/>
              <a:t>‹#›</a:t>
            </a:fld>
            <a:endParaRPr lang="en-GB"/>
          </a:p>
        </p:txBody>
      </p:sp>
    </p:spTree>
    <p:extLst>
      <p:ext uri="{BB962C8B-B14F-4D97-AF65-F5344CB8AC3E}">
        <p14:creationId xmlns:p14="http://schemas.microsoft.com/office/powerpoint/2010/main" val="2550634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E064-49CB-4D5E-85B7-F921E813D02B}" type="datetimeFigureOut">
              <a:rPr lang="en-GB" smtClean="0"/>
              <a:t>19/04/2018</a:t>
            </a:fld>
            <a:endParaRPr lang="en-GB"/>
          </a:p>
        </p:txBody>
      </p:sp>
      <p:sp>
        <p:nvSpPr>
          <p:cNvPr id="4" name="Slide Image Placeholder 3"/>
          <p:cNvSpPr>
            <a:spLocks noGrp="1" noRot="1" noChangeAspect="1"/>
          </p:cNvSpPr>
          <p:nvPr>
            <p:ph type="sldImg" idx="2"/>
          </p:nvPr>
        </p:nvSpPr>
        <p:spPr>
          <a:xfrm>
            <a:off x="1270000" y="1143000"/>
            <a:ext cx="43180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AE91FA-081A-4384-B4A2-63B89591B7AE}" type="slidenum">
              <a:rPr lang="en-GB" smtClean="0"/>
              <a:t>‹#›</a:t>
            </a:fld>
            <a:endParaRPr lang="en-GB"/>
          </a:p>
        </p:txBody>
      </p:sp>
    </p:spTree>
    <p:extLst>
      <p:ext uri="{BB962C8B-B14F-4D97-AF65-F5344CB8AC3E}">
        <p14:creationId xmlns:p14="http://schemas.microsoft.com/office/powerpoint/2010/main" val="3050599566"/>
      </p:ext>
    </p:extLst>
  </p:cSld>
  <p:clrMap bg1="lt1" tx1="dk1" bg2="lt2" tx2="dk2" accent1="accent1" accent2="accent2" accent3="accent3" accent4="accent4" accent5="accent5" accent6="accent6" hlink="hlink" folHlink="folHlink"/>
  <p:hf hdr="0" ftr="0" dt="0"/>
  <p:notesStyle>
    <a:lvl1pPr marL="0" algn="l" defTabSz="1413631" rtl="0" eaLnBrk="1" latinLnBrk="0" hangingPunct="1">
      <a:defRPr sz="1856" kern="1200">
        <a:solidFill>
          <a:schemeClr val="tx1"/>
        </a:solidFill>
        <a:latin typeface="+mn-lt"/>
        <a:ea typeface="+mn-ea"/>
        <a:cs typeface="+mn-cs"/>
      </a:defRPr>
    </a:lvl1pPr>
    <a:lvl2pPr marL="706815" algn="l" defTabSz="1413631" rtl="0" eaLnBrk="1" latinLnBrk="0" hangingPunct="1">
      <a:defRPr sz="1856" kern="1200">
        <a:solidFill>
          <a:schemeClr val="tx1"/>
        </a:solidFill>
        <a:latin typeface="+mn-lt"/>
        <a:ea typeface="+mn-ea"/>
        <a:cs typeface="+mn-cs"/>
      </a:defRPr>
    </a:lvl2pPr>
    <a:lvl3pPr marL="1413631" algn="l" defTabSz="1413631" rtl="0" eaLnBrk="1" latinLnBrk="0" hangingPunct="1">
      <a:defRPr sz="1856" kern="1200">
        <a:solidFill>
          <a:schemeClr val="tx1"/>
        </a:solidFill>
        <a:latin typeface="+mn-lt"/>
        <a:ea typeface="+mn-ea"/>
        <a:cs typeface="+mn-cs"/>
      </a:defRPr>
    </a:lvl3pPr>
    <a:lvl4pPr marL="2120446" algn="l" defTabSz="1413631" rtl="0" eaLnBrk="1" latinLnBrk="0" hangingPunct="1">
      <a:defRPr sz="1856" kern="1200">
        <a:solidFill>
          <a:schemeClr val="tx1"/>
        </a:solidFill>
        <a:latin typeface="+mn-lt"/>
        <a:ea typeface="+mn-ea"/>
        <a:cs typeface="+mn-cs"/>
      </a:defRPr>
    </a:lvl4pPr>
    <a:lvl5pPr marL="2827261" algn="l" defTabSz="1413631" rtl="0" eaLnBrk="1" latinLnBrk="0" hangingPunct="1">
      <a:defRPr sz="1856" kern="1200">
        <a:solidFill>
          <a:schemeClr val="tx1"/>
        </a:solidFill>
        <a:latin typeface="+mn-lt"/>
        <a:ea typeface="+mn-ea"/>
        <a:cs typeface="+mn-cs"/>
      </a:defRPr>
    </a:lvl5pPr>
    <a:lvl6pPr marL="3534077" algn="l" defTabSz="1413631" rtl="0" eaLnBrk="1" latinLnBrk="0" hangingPunct="1">
      <a:defRPr sz="1856" kern="1200">
        <a:solidFill>
          <a:schemeClr val="tx1"/>
        </a:solidFill>
        <a:latin typeface="+mn-lt"/>
        <a:ea typeface="+mn-ea"/>
        <a:cs typeface="+mn-cs"/>
      </a:defRPr>
    </a:lvl6pPr>
    <a:lvl7pPr marL="4240892" algn="l" defTabSz="1413631" rtl="0" eaLnBrk="1" latinLnBrk="0" hangingPunct="1">
      <a:defRPr sz="1856" kern="1200">
        <a:solidFill>
          <a:schemeClr val="tx1"/>
        </a:solidFill>
        <a:latin typeface="+mn-lt"/>
        <a:ea typeface="+mn-ea"/>
        <a:cs typeface="+mn-cs"/>
      </a:defRPr>
    </a:lvl7pPr>
    <a:lvl8pPr marL="4947708" algn="l" defTabSz="1413631" rtl="0" eaLnBrk="1" latinLnBrk="0" hangingPunct="1">
      <a:defRPr sz="1856" kern="1200">
        <a:solidFill>
          <a:schemeClr val="tx1"/>
        </a:solidFill>
        <a:latin typeface="+mn-lt"/>
        <a:ea typeface="+mn-ea"/>
        <a:cs typeface="+mn-cs"/>
      </a:defRPr>
    </a:lvl8pPr>
    <a:lvl9pPr marL="5654523" algn="l" defTabSz="1413631" rtl="0" eaLnBrk="1" latinLnBrk="0" hangingPunct="1">
      <a:defRPr sz="18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35986" y="1"/>
            <a:ext cx="6247231" cy="10799765"/>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876502" y="1439970"/>
            <a:ext cx="11486882" cy="5493212"/>
          </a:xfrm>
        </p:spPr>
        <p:txBody>
          <a:bodyPr anchor="b">
            <a:normAutofit/>
          </a:bodyPr>
          <a:lstStyle>
            <a:lvl1pPr algn="r">
              <a:defRPr sz="8504">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835147" y="6933181"/>
            <a:ext cx="9528238" cy="2148821"/>
          </a:xfrm>
        </p:spPr>
        <p:txBody>
          <a:bodyPr anchor="t">
            <a:normAutofit/>
          </a:bodyPr>
          <a:lstStyle>
            <a:lvl1pPr marL="0" indent="0" algn="r">
              <a:buNone/>
              <a:defRPr sz="2835">
                <a:solidFill>
                  <a:schemeClr val="tx1"/>
                </a:solidFill>
              </a:defRPr>
            </a:lvl1pPr>
            <a:lvl2pPr marL="719999" indent="0" algn="ctr">
              <a:buNone/>
              <a:defRPr>
                <a:solidFill>
                  <a:schemeClr val="tx1">
                    <a:tint val="75000"/>
                  </a:schemeClr>
                </a:solidFill>
              </a:defRPr>
            </a:lvl2pPr>
            <a:lvl3pPr marL="1439997" indent="0" algn="ctr">
              <a:buNone/>
              <a:defRPr>
                <a:solidFill>
                  <a:schemeClr val="tx1">
                    <a:tint val="75000"/>
                  </a:schemeClr>
                </a:solidFill>
              </a:defRPr>
            </a:lvl3pPr>
            <a:lvl4pPr marL="2159996" indent="0" algn="ctr">
              <a:buNone/>
              <a:defRPr>
                <a:solidFill>
                  <a:schemeClr val="tx1">
                    <a:tint val="75000"/>
                  </a:schemeClr>
                </a:solidFill>
              </a:defRPr>
            </a:lvl4pPr>
            <a:lvl5pPr marL="2879994" indent="0" algn="ctr">
              <a:buNone/>
              <a:defRPr>
                <a:solidFill>
                  <a:schemeClr val="tx1">
                    <a:tint val="75000"/>
                  </a:schemeClr>
                </a:solidFill>
              </a:defRPr>
            </a:lvl5pPr>
            <a:lvl6pPr marL="3599993" indent="0" algn="ctr">
              <a:buNone/>
              <a:defRPr>
                <a:solidFill>
                  <a:schemeClr val="tx1">
                    <a:tint val="75000"/>
                  </a:schemeClr>
                </a:solidFill>
              </a:defRPr>
            </a:lvl6pPr>
            <a:lvl7pPr marL="4319991" indent="0" algn="ctr">
              <a:buNone/>
              <a:defRPr>
                <a:solidFill>
                  <a:schemeClr val="tx1">
                    <a:tint val="75000"/>
                  </a:schemeClr>
                </a:solidFill>
              </a:defRPr>
            </a:lvl7pPr>
            <a:lvl8pPr marL="5039990" indent="0" algn="ctr">
              <a:buNone/>
              <a:defRPr>
                <a:solidFill>
                  <a:schemeClr val="tx1">
                    <a:tint val="75000"/>
                  </a:schemeClr>
                </a:solidFill>
              </a:defRPr>
            </a:lvl8pPr>
            <a:lvl9pPr marL="575998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2112963" y="9633390"/>
            <a:ext cx="1417808" cy="574987"/>
          </a:xfrm>
        </p:spPr>
        <p:txBody>
          <a:bodyPr/>
          <a:lstStyle/>
          <a:p>
            <a:fld id="{44DBE8EA-4BA1-47EA-B379-F2514CC00756}" type="datetime1">
              <a:rPr lang="en-GB" smtClean="0"/>
              <a:t>19/04/2018</a:t>
            </a:fld>
            <a:endParaRPr lang="en-GB"/>
          </a:p>
        </p:txBody>
      </p:sp>
      <p:sp>
        <p:nvSpPr>
          <p:cNvPr id="5" name="Footer Placeholder 4"/>
          <p:cNvSpPr>
            <a:spLocks noGrp="1"/>
          </p:cNvSpPr>
          <p:nvPr>
            <p:ph type="ftr" sz="quarter" idx="11"/>
          </p:nvPr>
        </p:nvSpPr>
        <p:spPr>
          <a:xfrm>
            <a:off x="5991742" y="9633390"/>
            <a:ext cx="5968105" cy="574987"/>
          </a:xfrm>
        </p:spPr>
        <p:txBody>
          <a:bodyPr/>
          <a:lstStyle/>
          <a:p>
            <a:endParaRPr lang="en-GB"/>
          </a:p>
        </p:txBody>
      </p:sp>
      <p:sp>
        <p:nvSpPr>
          <p:cNvPr id="6" name="Slide Number Placeholder 5"/>
          <p:cNvSpPr>
            <a:spLocks noGrp="1"/>
          </p:cNvSpPr>
          <p:nvPr>
            <p:ph type="sldNum" sz="quarter" idx="12"/>
          </p:nvPr>
        </p:nvSpPr>
        <p:spPr>
          <a:xfrm>
            <a:off x="13683012" y="9633390"/>
            <a:ext cx="680371" cy="574987"/>
          </a:xfrm>
        </p:spPr>
        <p:txBody>
          <a:bodyPr/>
          <a:lstStyle/>
          <a:p>
            <a:fld id="{AB3C4260-636D-4092-8505-FAD6DC5A21E2}" type="slidenum">
              <a:rPr lang="en-GB" smtClean="0"/>
              <a:t>‹#›</a:t>
            </a:fld>
            <a:endParaRPr lang="en-GB"/>
          </a:p>
        </p:txBody>
      </p:sp>
      <p:sp>
        <p:nvSpPr>
          <p:cNvPr id="23" name="Freeform 12"/>
          <p:cNvSpPr/>
          <p:nvPr/>
        </p:nvSpPr>
        <p:spPr bwMode="auto">
          <a:xfrm>
            <a:off x="335986" y="5939869"/>
            <a:ext cx="598474" cy="14249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926587" y="6089867"/>
            <a:ext cx="102371" cy="127498"/>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01618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1180" y="7453167"/>
            <a:ext cx="12427482" cy="892481"/>
          </a:xfrm>
        </p:spPr>
        <p:txBody>
          <a:bodyPr anchor="b">
            <a:normAutofit/>
          </a:bodyPr>
          <a:lstStyle>
            <a:lvl1pPr algn="ctr">
              <a:defRPr sz="37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59675" y="1467861"/>
            <a:ext cx="10203685" cy="4984105"/>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520"/>
            </a:lvl1pPr>
            <a:lvl2pPr marL="719999" indent="0">
              <a:buNone/>
              <a:defRPr sz="2520"/>
            </a:lvl2pPr>
            <a:lvl3pPr marL="1439997" indent="0">
              <a:buNone/>
              <a:defRPr sz="2520"/>
            </a:lvl3pPr>
            <a:lvl4pPr marL="2159996" indent="0">
              <a:buNone/>
              <a:defRPr sz="2520"/>
            </a:lvl4pPr>
            <a:lvl5pPr marL="2879994" indent="0">
              <a:buNone/>
              <a:defRPr sz="2520"/>
            </a:lvl5pPr>
            <a:lvl6pPr marL="3599993" indent="0">
              <a:buNone/>
              <a:defRPr sz="2520"/>
            </a:lvl6pPr>
            <a:lvl7pPr marL="4319991" indent="0">
              <a:buNone/>
              <a:defRPr sz="2520"/>
            </a:lvl7pPr>
            <a:lvl8pPr marL="5039990" indent="0">
              <a:buNone/>
              <a:defRPr sz="2520"/>
            </a:lvl8pPr>
            <a:lvl9pPr marL="5759988" indent="0">
              <a:buNone/>
              <a:defRPr sz="2520"/>
            </a:lvl9pPr>
          </a:lstStyle>
          <a:p>
            <a:r>
              <a:rPr lang="en-US" smtClean="0"/>
              <a:t>Click icon to add picture</a:t>
            </a:r>
            <a:endParaRPr lang="en-US" dirty="0"/>
          </a:p>
        </p:txBody>
      </p:sp>
      <p:sp>
        <p:nvSpPr>
          <p:cNvPr id="4" name="Text Placeholder 3"/>
          <p:cNvSpPr>
            <a:spLocks noGrp="1"/>
          </p:cNvSpPr>
          <p:nvPr>
            <p:ph type="body" sz="half" idx="2"/>
          </p:nvPr>
        </p:nvSpPr>
        <p:spPr>
          <a:xfrm>
            <a:off x="1841180" y="8345648"/>
            <a:ext cx="12427482" cy="777482"/>
          </a:xfrm>
        </p:spPr>
        <p:txBody>
          <a:bodyPr>
            <a:normAutofit/>
          </a:bodyPr>
          <a:lstStyle>
            <a:lvl1pPr marL="0" indent="0" algn="ctr">
              <a:buNone/>
              <a:defRPr sz="2205"/>
            </a:lvl1pPr>
            <a:lvl2pPr marL="719999" indent="0">
              <a:buNone/>
              <a:defRPr sz="1890"/>
            </a:lvl2pPr>
            <a:lvl3pPr marL="1439997" indent="0">
              <a:buNone/>
              <a:defRPr sz="1575"/>
            </a:lvl3pPr>
            <a:lvl4pPr marL="2159996" indent="0">
              <a:buNone/>
              <a:defRPr sz="1417"/>
            </a:lvl4pPr>
            <a:lvl5pPr marL="2879994" indent="0">
              <a:buNone/>
              <a:defRPr sz="1417"/>
            </a:lvl5pPr>
            <a:lvl6pPr marL="3599993" indent="0">
              <a:buNone/>
              <a:defRPr sz="1417"/>
            </a:lvl6pPr>
            <a:lvl7pPr marL="4319991" indent="0">
              <a:buNone/>
              <a:defRPr sz="1417"/>
            </a:lvl7pPr>
            <a:lvl8pPr marL="5039990" indent="0">
              <a:buNone/>
              <a:defRPr sz="1417"/>
            </a:lvl8pPr>
            <a:lvl9pPr marL="5759988" indent="0">
              <a:buNone/>
              <a:defRPr sz="1417"/>
            </a:lvl9pPr>
          </a:lstStyle>
          <a:p>
            <a:pPr lvl="0"/>
            <a:r>
              <a:rPr lang="en-US" smtClean="0"/>
              <a:t>Edit Master text styles</a:t>
            </a:r>
          </a:p>
        </p:txBody>
      </p:sp>
      <p:sp>
        <p:nvSpPr>
          <p:cNvPr id="5" name="Date Placeholder 4"/>
          <p:cNvSpPr>
            <a:spLocks noGrp="1"/>
          </p:cNvSpPr>
          <p:nvPr>
            <p:ph type="dt" sz="half" idx="10"/>
          </p:nvPr>
        </p:nvSpPr>
        <p:spPr/>
        <p:txBody>
          <a:bodyPr/>
          <a:lstStyle/>
          <a:p>
            <a:fld id="{31801B7B-71BA-4277-97B7-41A6211DF8E5}" type="datetime1">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45556646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841182" y="1079976"/>
            <a:ext cx="12427482" cy="4799895"/>
          </a:xfrm>
        </p:spPr>
        <p:txBody>
          <a:bodyPr anchor="ctr">
            <a:normAutofit/>
          </a:bodyPr>
          <a:lstStyle>
            <a:lvl1pPr algn="ctr">
              <a:defRPr sz="503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41181" y="6839850"/>
            <a:ext cx="12427484" cy="2279950"/>
          </a:xfrm>
        </p:spPr>
        <p:txBody>
          <a:bodyPr anchor="ctr">
            <a:normAutofit/>
          </a:bodyPr>
          <a:lstStyle>
            <a:lvl1pPr marL="0" indent="0" algn="ctr">
              <a:buNone/>
              <a:defRPr sz="3150">
                <a:solidFill>
                  <a:schemeClr val="tx1"/>
                </a:solidFill>
              </a:defRPr>
            </a:lvl1pPr>
            <a:lvl2pPr marL="719999" indent="0">
              <a:buNone/>
              <a:defRPr sz="2835">
                <a:solidFill>
                  <a:schemeClr val="tx1">
                    <a:tint val="75000"/>
                  </a:schemeClr>
                </a:solidFill>
              </a:defRPr>
            </a:lvl2pPr>
            <a:lvl3pPr marL="1439997" indent="0">
              <a:buNone/>
              <a:defRPr sz="2520">
                <a:solidFill>
                  <a:schemeClr val="tx1">
                    <a:tint val="75000"/>
                  </a:schemeClr>
                </a:solidFill>
              </a:defRPr>
            </a:lvl3pPr>
            <a:lvl4pPr marL="2159996" indent="0">
              <a:buNone/>
              <a:defRPr sz="2205">
                <a:solidFill>
                  <a:schemeClr val="tx1">
                    <a:tint val="75000"/>
                  </a:schemeClr>
                </a:solidFill>
              </a:defRPr>
            </a:lvl4pPr>
            <a:lvl5pPr marL="2879994" indent="0">
              <a:buNone/>
              <a:defRPr sz="2205">
                <a:solidFill>
                  <a:schemeClr val="tx1">
                    <a:tint val="75000"/>
                  </a:schemeClr>
                </a:solidFill>
              </a:defRPr>
            </a:lvl5pPr>
            <a:lvl6pPr marL="3599993" indent="0">
              <a:buNone/>
              <a:defRPr sz="2205">
                <a:solidFill>
                  <a:schemeClr val="tx1">
                    <a:tint val="75000"/>
                  </a:schemeClr>
                </a:solidFill>
              </a:defRPr>
            </a:lvl6pPr>
            <a:lvl7pPr marL="4319991" indent="0">
              <a:buNone/>
              <a:defRPr sz="2205">
                <a:solidFill>
                  <a:schemeClr val="tx1">
                    <a:tint val="75000"/>
                  </a:schemeClr>
                </a:solidFill>
              </a:defRPr>
            </a:lvl7pPr>
            <a:lvl8pPr marL="5039990" indent="0">
              <a:buNone/>
              <a:defRPr sz="2205">
                <a:solidFill>
                  <a:schemeClr val="tx1">
                    <a:tint val="75000"/>
                  </a:schemeClr>
                </a:solidFill>
              </a:defRPr>
            </a:lvl8pPr>
            <a:lvl9pPr marL="5759988" indent="0">
              <a:buNone/>
              <a:defRPr sz="220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801B7B-71BA-4277-97B7-41A6211DF8E5}"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76974150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602912" y="1359061"/>
            <a:ext cx="756164" cy="920887"/>
          </a:xfrm>
          <a:prstGeom prst="rect">
            <a:avLst/>
          </a:prstGeom>
        </p:spPr>
        <p:txBody>
          <a:bodyPr vert="horz" lIns="143997" tIns="71998" rIns="143997" bIns="71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598" dirty="0">
                <a:solidFill>
                  <a:schemeClr val="tx1"/>
                </a:solidFill>
                <a:effectLst/>
              </a:rPr>
              <a:t>“</a:t>
            </a:r>
          </a:p>
        </p:txBody>
      </p:sp>
      <p:sp>
        <p:nvSpPr>
          <p:cNvPr id="15" name="TextBox 14"/>
          <p:cNvSpPr txBox="1"/>
          <p:nvPr/>
        </p:nvSpPr>
        <p:spPr>
          <a:xfrm>
            <a:off x="13512502" y="4439901"/>
            <a:ext cx="756164" cy="920887"/>
          </a:xfrm>
          <a:prstGeom prst="rect">
            <a:avLst/>
          </a:prstGeom>
        </p:spPr>
        <p:txBody>
          <a:bodyPr vert="horz" lIns="143997" tIns="71998" rIns="143997" bIns="71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598" dirty="0">
                <a:solidFill>
                  <a:schemeClr val="tx1"/>
                </a:solidFill>
                <a:effectLst/>
              </a:rPr>
              <a:t>”</a:t>
            </a:r>
          </a:p>
        </p:txBody>
      </p:sp>
      <p:sp>
        <p:nvSpPr>
          <p:cNvPr id="2" name="Title 1"/>
          <p:cNvSpPr>
            <a:spLocks noGrp="1"/>
          </p:cNvSpPr>
          <p:nvPr>
            <p:ph type="title"/>
          </p:nvPr>
        </p:nvSpPr>
        <p:spPr>
          <a:xfrm>
            <a:off x="2359078" y="1079978"/>
            <a:ext cx="11531505" cy="4319904"/>
          </a:xfrm>
        </p:spPr>
        <p:txBody>
          <a:bodyPr anchor="ctr">
            <a:normAutofit/>
          </a:bodyPr>
          <a:lstStyle>
            <a:lvl1pPr algn="ctr">
              <a:defRPr sz="503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642637" y="5399880"/>
            <a:ext cx="10964386" cy="599987"/>
          </a:xfrm>
        </p:spPr>
        <p:txBody>
          <a:bodyPr anchor="ctr">
            <a:normAutofit/>
          </a:bodyPr>
          <a:lstStyle>
            <a:lvl1pPr marL="0" indent="0">
              <a:buFontTx/>
              <a:buNone/>
              <a:defRPr sz="2835"/>
            </a:lvl1pPr>
            <a:lvl2pPr marL="719999" indent="0">
              <a:buFontTx/>
              <a:buNone/>
              <a:defRPr/>
            </a:lvl2pPr>
            <a:lvl3pPr marL="1439997" indent="0">
              <a:buFontTx/>
              <a:buNone/>
              <a:defRPr/>
            </a:lvl3pPr>
            <a:lvl4pPr marL="2159996" indent="0">
              <a:buFontTx/>
              <a:buNone/>
              <a:defRPr/>
            </a:lvl4pPr>
            <a:lvl5pPr marL="2879994" indent="0">
              <a:buFontTx/>
              <a:buNone/>
              <a:defRPr/>
            </a:lvl5pPr>
          </a:lstStyle>
          <a:p>
            <a:pPr lvl="0"/>
            <a:r>
              <a:rPr lang="en-US" smtClean="0"/>
              <a:t>Edit Master text styles</a:t>
            </a:r>
          </a:p>
        </p:txBody>
      </p:sp>
      <p:sp>
        <p:nvSpPr>
          <p:cNvPr id="3" name="Text Placeholder 2"/>
          <p:cNvSpPr>
            <a:spLocks noGrp="1"/>
          </p:cNvSpPr>
          <p:nvPr>
            <p:ph type="body" idx="1"/>
          </p:nvPr>
        </p:nvSpPr>
        <p:spPr>
          <a:xfrm>
            <a:off x="1841180" y="6839850"/>
            <a:ext cx="12427482" cy="2279950"/>
          </a:xfrm>
        </p:spPr>
        <p:txBody>
          <a:bodyPr anchor="ctr">
            <a:normAutofit/>
          </a:bodyPr>
          <a:lstStyle>
            <a:lvl1pPr marL="0" indent="0" algn="ctr">
              <a:buNone/>
              <a:defRPr sz="3150">
                <a:solidFill>
                  <a:schemeClr val="tx1"/>
                </a:solidFill>
              </a:defRPr>
            </a:lvl1pPr>
            <a:lvl2pPr marL="719999" indent="0">
              <a:buNone/>
              <a:defRPr sz="2835">
                <a:solidFill>
                  <a:schemeClr val="tx1">
                    <a:tint val="75000"/>
                  </a:schemeClr>
                </a:solidFill>
              </a:defRPr>
            </a:lvl2pPr>
            <a:lvl3pPr marL="1439997" indent="0">
              <a:buNone/>
              <a:defRPr sz="2520">
                <a:solidFill>
                  <a:schemeClr val="tx1">
                    <a:tint val="75000"/>
                  </a:schemeClr>
                </a:solidFill>
              </a:defRPr>
            </a:lvl3pPr>
            <a:lvl4pPr marL="2159996" indent="0">
              <a:buNone/>
              <a:defRPr sz="2205">
                <a:solidFill>
                  <a:schemeClr val="tx1">
                    <a:tint val="75000"/>
                  </a:schemeClr>
                </a:solidFill>
              </a:defRPr>
            </a:lvl4pPr>
            <a:lvl5pPr marL="2879994" indent="0">
              <a:buNone/>
              <a:defRPr sz="2205">
                <a:solidFill>
                  <a:schemeClr val="tx1">
                    <a:tint val="75000"/>
                  </a:schemeClr>
                </a:solidFill>
              </a:defRPr>
            </a:lvl5pPr>
            <a:lvl6pPr marL="3599993" indent="0">
              <a:buNone/>
              <a:defRPr sz="2205">
                <a:solidFill>
                  <a:schemeClr val="tx1">
                    <a:tint val="75000"/>
                  </a:schemeClr>
                </a:solidFill>
              </a:defRPr>
            </a:lvl6pPr>
            <a:lvl7pPr marL="4319991" indent="0">
              <a:buNone/>
              <a:defRPr sz="2205">
                <a:solidFill>
                  <a:schemeClr val="tx1">
                    <a:tint val="75000"/>
                  </a:schemeClr>
                </a:solidFill>
              </a:defRPr>
            </a:lvl7pPr>
            <a:lvl8pPr marL="5039990" indent="0">
              <a:buNone/>
              <a:defRPr sz="2205">
                <a:solidFill>
                  <a:schemeClr val="tx1">
                    <a:tint val="75000"/>
                  </a:schemeClr>
                </a:solidFill>
              </a:defRPr>
            </a:lvl8pPr>
            <a:lvl9pPr marL="5759988" indent="0">
              <a:buNone/>
              <a:defRPr sz="220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801B7B-71BA-4277-97B7-41A6211DF8E5}"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39833488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841184" y="5210249"/>
            <a:ext cx="12427479" cy="2313020"/>
          </a:xfrm>
        </p:spPr>
        <p:txBody>
          <a:bodyPr anchor="b">
            <a:normAutofit/>
          </a:bodyPr>
          <a:lstStyle>
            <a:lvl1pPr algn="r">
              <a:defRPr sz="503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841181" y="7523269"/>
            <a:ext cx="12427481" cy="1354931"/>
          </a:xfrm>
        </p:spPr>
        <p:txBody>
          <a:bodyPr anchor="t">
            <a:normAutofit/>
          </a:bodyPr>
          <a:lstStyle>
            <a:lvl1pPr marL="0" indent="0" algn="r">
              <a:buNone/>
              <a:defRPr sz="3150">
                <a:solidFill>
                  <a:schemeClr val="tx1"/>
                </a:solidFill>
              </a:defRPr>
            </a:lvl1pPr>
            <a:lvl2pPr marL="719999" indent="0">
              <a:buNone/>
              <a:defRPr sz="2835">
                <a:solidFill>
                  <a:schemeClr val="tx1">
                    <a:tint val="75000"/>
                  </a:schemeClr>
                </a:solidFill>
              </a:defRPr>
            </a:lvl2pPr>
            <a:lvl3pPr marL="1439997" indent="0">
              <a:buNone/>
              <a:defRPr sz="2520">
                <a:solidFill>
                  <a:schemeClr val="tx1">
                    <a:tint val="75000"/>
                  </a:schemeClr>
                </a:solidFill>
              </a:defRPr>
            </a:lvl3pPr>
            <a:lvl4pPr marL="2159996" indent="0">
              <a:buNone/>
              <a:defRPr sz="2205">
                <a:solidFill>
                  <a:schemeClr val="tx1">
                    <a:tint val="75000"/>
                  </a:schemeClr>
                </a:solidFill>
              </a:defRPr>
            </a:lvl4pPr>
            <a:lvl5pPr marL="2879994" indent="0">
              <a:buNone/>
              <a:defRPr sz="2205">
                <a:solidFill>
                  <a:schemeClr val="tx1">
                    <a:tint val="75000"/>
                  </a:schemeClr>
                </a:solidFill>
              </a:defRPr>
            </a:lvl5pPr>
            <a:lvl6pPr marL="3599993" indent="0">
              <a:buNone/>
              <a:defRPr sz="2205">
                <a:solidFill>
                  <a:schemeClr val="tx1">
                    <a:tint val="75000"/>
                  </a:schemeClr>
                </a:solidFill>
              </a:defRPr>
            </a:lvl6pPr>
            <a:lvl7pPr marL="4319991" indent="0">
              <a:buNone/>
              <a:defRPr sz="2205">
                <a:solidFill>
                  <a:schemeClr val="tx1">
                    <a:tint val="75000"/>
                  </a:schemeClr>
                </a:solidFill>
              </a:defRPr>
            </a:lvl7pPr>
            <a:lvl8pPr marL="5039990" indent="0">
              <a:buNone/>
              <a:defRPr sz="2205">
                <a:solidFill>
                  <a:schemeClr val="tx1">
                    <a:tint val="75000"/>
                  </a:schemeClr>
                </a:solidFill>
              </a:defRPr>
            </a:lvl8pPr>
            <a:lvl9pPr marL="5759988" indent="0">
              <a:buNone/>
              <a:defRPr sz="220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801B7B-71BA-4277-97B7-41A6211DF8E5}"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191647714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602912" y="1359061"/>
            <a:ext cx="756164" cy="920887"/>
          </a:xfrm>
          <a:prstGeom prst="rect">
            <a:avLst/>
          </a:prstGeom>
        </p:spPr>
        <p:txBody>
          <a:bodyPr vert="horz" lIns="143997" tIns="71998" rIns="143997" bIns="71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2598" dirty="0">
                <a:solidFill>
                  <a:schemeClr val="tx1"/>
                </a:solidFill>
                <a:effectLst/>
              </a:rPr>
              <a:t>“</a:t>
            </a:r>
          </a:p>
        </p:txBody>
      </p:sp>
      <p:sp>
        <p:nvSpPr>
          <p:cNvPr id="15" name="TextBox 14"/>
          <p:cNvSpPr txBox="1"/>
          <p:nvPr/>
        </p:nvSpPr>
        <p:spPr>
          <a:xfrm>
            <a:off x="13512502" y="4439901"/>
            <a:ext cx="756164" cy="920887"/>
          </a:xfrm>
          <a:prstGeom prst="rect">
            <a:avLst/>
          </a:prstGeom>
        </p:spPr>
        <p:txBody>
          <a:bodyPr vert="horz" lIns="143997" tIns="71998" rIns="143997" bIns="71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598" dirty="0">
                <a:solidFill>
                  <a:schemeClr val="tx1"/>
                </a:solidFill>
                <a:effectLst/>
              </a:rPr>
              <a:t>”</a:t>
            </a:r>
          </a:p>
        </p:txBody>
      </p:sp>
      <p:sp>
        <p:nvSpPr>
          <p:cNvPr id="2" name="Title 1"/>
          <p:cNvSpPr>
            <a:spLocks noGrp="1"/>
          </p:cNvSpPr>
          <p:nvPr>
            <p:ph type="title"/>
          </p:nvPr>
        </p:nvSpPr>
        <p:spPr>
          <a:xfrm>
            <a:off x="2359078" y="1079978"/>
            <a:ext cx="11531505" cy="4319904"/>
          </a:xfrm>
        </p:spPr>
        <p:txBody>
          <a:bodyPr anchor="ctr">
            <a:normAutofit/>
          </a:bodyPr>
          <a:lstStyle>
            <a:lvl1pPr algn="ctr">
              <a:defRPr sz="5039"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41183" y="6119866"/>
            <a:ext cx="12427481" cy="1399969"/>
          </a:xfrm>
        </p:spPr>
        <p:txBody>
          <a:bodyPr vert="horz" lIns="91440" tIns="45720" rIns="91440" bIns="45720" rtlCol="0" anchor="b">
            <a:normAutofit/>
          </a:bodyPr>
          <a:lstStyle>
            <a:lvl1pPr algn="r">
              <a:buNone/>
              <a:defRPr lang="en-US" sz="378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841181" y="7519835"/>
            <a:ext cx="12427481" cy="1599965"/>
          </a:xfrm>
        </p:spPr>
        <p:txBody>
          <a:bodyPr anchor="t">
            <a:normAutofit/>
          </a:bodyPr>
          <a:lstStyle>
            <a:lvl1pPr marL="0" indent="0" algn="r">
              <a:buNone/>
              <a:defRPr sz="2835">
                <a:solidFill>
                  <a:schemeClr val="tx1"/>
                </a:solidFill>
              </a:defRPr>
            </a:lvl1pPr>
            <a:lvl2pPr marL="719999" indent="0">
              <a:buNone/>
              <a:defRPr sz="2835">
                <a:solidFill>
                  <a:schemeClr val="tx1">
                    <a:tint val="75000"/>
                  </a:schemeClr>
                </a:solidFill>
              </a:defRPr>
            </a:lvl2pPr>
            <a:lvl3pPr marL="1439997" indent="0">
              <a:buNone/>
              <a:defRPr sz="2520">
                <a:solidFill>
                  <a:schemeClr val="tx1">
                    <a:tint val="75000"/>
                  </a:schemeClr>
                </a:solidFill>
              </a:defRPr>
            </a:lvl3pPr>
            <a:lvl4pPr marL="2159996" indent="0">
              <a:buNone/>
              <a:defRPr sz="2205">
                <a:solidFill>
                  <a:schemeClr val="tx1">
                    <a:tint val="75000"/>
                  </a:schemeClr>
                </a:solidFill>
              </a:defRPr>
            </a:lvl4pPr>
            <a:lvl5pPr marL="2879994" indent="0">
              <a:buNone/>
              <a:defRPr sz="2205">
                <a:solidFill>
                  <a:schemeClr val="tx1">
                    <a:tint val="75000"/>
                  </a:schemeClr>
                </a:solidFill>
              </a:defRPr>
            </a:lvl5pPr>
            <a:lvl6pPr marL="3599993" indent="0">
              <a:buNone/>
              <a:defRPr sz="2205">
                <a:solidFill>
                  <a:schemeClr val="tx1">
                    <a:tint val="75000"/>
                  </a:schemeClr>
                </a:solidFill>
              </a:defRPr>
            </a:lvl6pPr>
            <a:lvl7pPr marL="4319991" indent="0">
              <a:buNone/>
              <a:defRPr sz="2205">
                <a:solidFill>
                  <a:schemeClr val="tx1">
                    <a:tint val="75000"/>
                  </a:schemeClr>
                </a:solidFill>
              </a:defRPr>
            </a:lvl7pPr>
            <a:lvl8pPr marL="5039990" indent="0">
              <a:buNone/>
              <a:defRPr sz="2205">
                <a:solidFill>
                  <a:schemeClr val="tx1">
                    <a:tint val="75000"/>
                  </a:schemeClr>
                </a:solidFill>
              </a:defRPr>
            </a:lvl8pPr>
            <a:lvl9pPr marL="5759988" indent="0">
              <a:buNone/>
              <a:defRPr sz="220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801B7B-71BA-4277-97B7-41A6211DF8E5}"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157783447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841184" y="1079979"/>
            <a:ext cx="12427482" cy="4294906"/>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841181" y="5519879"/>
            <a:ext cx="12427484" cy="1319971"/>
          </a:xfrm>
        </p:spPr>
        <p:txBody>
          <a:bodyPr vert="horz" lIns="91440" tIns="45720" rIns="91440" bIns="45720" rtlCol="0" anchor="b">
            <a:normAutofit/>
          </a:bodyPr>
          <a:lstStyle>
            <a:lvl1pPr>
              <a:buNone/>
              <a:defRPr lang="en-US" sz="4409"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841181" y="6839850"/>
            <a:ext cx="12427484" cy="2279950"/>
          </a:xfrm>
        </p:spPr>
        <p:txBody>
          <a:bodyPr anchor="t">
            <a:normAutofit/>
          </a:bodyPr>
          <a:lstStyle>
            <a:lvl1pPr marL="0" indent="0" algn="l">
              <a:buNone/>
              <a:defRPr sz="2835">
                <a:solidFill>
                  <a:schemeClr val="tx1"/>
                </a:solidFill>
              </a:defRPr>
            </a:lvl1pPr>
            <a:lvl2pPr marL="719999" indent="0">
              <a:buNone/>
              <a:defRPr sz="2835">
                <a:solidFill>
                  <a:schemeClr val="tx1">
                    <a:tint val="75000"/>
                  </a:schemeClr>
                </a:solidFill>
              </a:defRPr>
            </a:lvl2pPr>
            <a:lvl3pPr marL="1439997" indent="0">
              <a:buNone/>
              <a:defRPr sz="2520">
                <a:solidFill>
                  <a:schemeClr val="tx1">
                    <a:tint val="75000"/>
                  </a:schemeClr>
                </a:solidFill>
              </a:defRPr>
            </a:lvl3pPr>
            <a:lvl4pPr marL="2159996" indent="0">
              <a:buNone/>
              <a:defRPr sz="2205">
                <a:solidFill>
                  <a:schemeClr val="tx1">
                    <a:tint val="75000"/>
                  </a:schemeClr>
                </a:solidFill>
              </a:defRPr>
            </a:lvl4pPr>
            <a:lvl5pPr marL="2879994" indent="0">
              <a:buNone/>
              <a:defRPr sz="2205">
                <a:solidFill>
                  <a:schemeClr val="tx1">
                    <a:tint val="75000"/>
                  </a:schemeClr>
                </a:solidFill>
              </a:defRPr>
            </a:lvl5pPr>
            <a:lvl6pPr marL="3599993" indent="0">
              <a:buNone/>
              <a:defRPr sz="2205">
                <a:solidFill>
                  <a:schemeClr val="tx1">
                    <a:tint val="75000"/>
                  </a:schemeClr>
                </a:solidFill>
              </a:defRPr>
            </a:lvl6pPr>
            <a:lvl7pPr marL="4319991" indent="0">
              <a:buNone/>
              <a:defRPr sz="2205">
                <a:solidFill>
                  <a:schemeClr val="tx1">
                    <a:tint val="75000"/>
                  </a:schemeClr>
                </a:solidFill>
              </a:defRPr>
            </a:lvl7pPr>
            <a:lvl8pPr marL="5039990" indent="0">
              <a:buNone/>
              <a:defRPr sz="2205">
                <a:solidFill>
                  <a:schemeClr val="tx1">
                    <a:tint val="75000"/>
                  </a:schemeClr>
                </a:solidFill>
              </a:defRPr>
            </a:lvl8pPr>
            <a:lvl9pPr marL="5759988" indent="0">
              <a:buNone/>
              <a:defRPr sz="220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801B7B-71BA-4277-97B7-41A6211DF8E5}"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33025409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6A532B-E2A5-47AC-B877-A16FE625BBE8}"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1733335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072652" y="1079976"/>
            <a:ext cx="2196014" cy="803982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41182" y="1079976"/>
            <a:ext cx="9947906" cy="803982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312CEF-B6D3-4B92-8DF9-EF6431E517A1}"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262763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23930" y="719986"/>
            <a:ext cx="12739453" cy="311993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623930" y="4199908"/>
            <a:ext cx="12739453" cy="524841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143645" y="9618960"/>
            <a:ext cx="1417808" cy="574987"/>
          </a:xfrm>
        </p:spPr>
        <p:txBody>
          <a:bodyPr/>
          <a:lstStyle/>
          <a:p>
            <a:fld id="{0D3ADA55-20A2-4428-B00E-E0B52DBEC796}" type="datetime1">
              <a:rPr lang="en-GB" smtClean="0"/>
              <a:t>19/04/2018</a:t>
            </a:fld>
            <a:endParaRPr lang="en-GB"/>
          </a:p>
        </p:txBody>
      </p:sp>
      <p:sp>
        <p:nvSpPr>
          <p:cNvPr id="5" name="Footer Placeholder 4"/>
          <p:cNvSpPr>
            <a:spLocks noGrp="1"/>
          </p:cNvSpPr>
          <p:nvPr>
            <p:ph type="ftr" sz="quarter" idx="11"/>
          </p:nvPr>
        </p:nvSpPr>
        <p:spPr>
          <a:xfrm>
            <a:off x="3261718" y="9618960"/>
            <a:ext cx="8787406" cy="574987"/>
          </a:xfrm>
        </p:spPr>
        <p:txBody>
          <a:bodyPr/>
          <a:lstStyle/>
          <a:p>
            <a:endParaRPr lang="en-GB"/>
          </a:p>
        </p:txBody>
      </p:sp>
      <p:sp>
        <p:nvSpPr>
          <p:cNvPr id="6" name="Slide Number Placeholder 5"/>
          <p:cNvSpPr>
            <a:spLocks noGrp="1"/>
          </p:cNvSpPr>
          <p:nvPr>
            <p:ph type="sldNum" sz="quarter" idx="12"/>
          </p:nvPr>
        </p:nvSpPr>
        <p:spPr>
          <a:xfrm>
            <a:off x="13655973" y="9618960"/>
            <a:ext cx="707410" cy="574987"/>
          </a:xfrm>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401309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85442" y="4199905"/>
            <a:ext cx="11077941" cy="3716566"/>
          </a:xfrm>
        </p:spPr>
        <p:txBody>
          <a:bodyPr anchor="b"/>
          <a:lstStyle>
            <a:lvl1pPr algn="r">
              <a:defRPr sz="62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285446" y="7916472"/>
            <a:ext cx="11077937" cy="1354931"/>
          </a:xfrm>
        </p:spPr>
        <p:txBody>
          <a:bodyPr anchor="t">
            <a:normAutofit/>
          </a:bodyPr>
          <a:lstStyle>
            <a:lvl1pPr marL="0" indent="0" algn="r">
              <a:buNone/>
              <a:defRPr sz="3150">
                <a:solidFill>
                  <a:schemeClr val="tx1"/>
                </a:solidFill>
              </a:defRPr>
            </a:lvl1pPr>
            <a:lvl2pPr marL="719999" indent="0">
              <a:buNone/>
              <a:defRPr sz="2835">
                <a:solidFill>
                  <a:schemeClr val="tx1">
                    <a:tint val="75000"/>
                  </a:schemeClr>
                </a:solidFill>
              </a:defRPr>
            </a:lvl2pPr>
            <a:lvl3pPr marL="1439997" indent="0">
              <a:buNone/>
              <a:defRPr sz="2520">
                <a:solidFill>
                  <a:schemeClr val="tx1">
                    <a:tint val="75000"/>
                  </a:schemeClr>
                </a:solidFill>
              </a:defRPr>
            </a:lvl3pPr>
            <a:lvl4pPr marL="2159996" indent="0">
              <a:buNone/>
              <a:defRPr sz="2205">
                <a:solidFill>
                  <a:schemeClr val="tx1">
                    <a:tint val="75000"/>
                  </a:schemeClr>
                </a:solidFill>
              </a:defRPr>
            </a:lvl4pPr>
            <a:lvl5pPr marL="2879994" indent="0">
              <a:buNone/>
              <a:defRPr sz="2205">
                <a:solidFill>
                  <a:schemeClr val="tx1">
                    <a:tint val="75000"/>
                  </a:schemeClr>
                </a:solidFill>
              </a:defRPr>
            </a:lvl5pPr>
            <a:lvl6pPr marL="3599993" indent="0">
              <a:buNone/>
              <a:defRPr sz="2205">
                <a:solidFill>
                  <a:schemeClr val="tx1">
                    <a:tint val="75000"/>
                  </a:schemeClr>
                </a:solidFill>
              </a:defRPr>
            </a:lvl6pPr>
            <a:lvl7pPr marL="4319991" indent="0">
              <a:buNone/>
              <a:defRPr sz="2205">
                <a:solidFill>
                  <a:schemeClr val="tx1">
                    <a:tint val="75000"/>
                  </a:schemeClr>
                </a:solidFill>
              </a:defRPr>
            </a:lvl7pPr>
            <a:lvl8pPr marL="5039990" indent="0">
              <a:buNone/>
              <a:defRPr sz="2205">
                <a:solidFill>
                  <a:schemeClr val="tx1">
                    <a:tint val="75000"/>
                  </a:schemeClr>
                </a:solidFill>
              </a:defRPr>
            </a:lvl8pPr>
            <a:lvl9pPr marL="5759988" indent="0">
              <a:buNone/>
              <a:defRPr sz="220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B07EC2-6E24-4261-8FD6-156C8725FAC9}" type="datetime1">
              <a:rPr lang="en-GB" smtClean="0"/>
              <a:t>19/04/2018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3679700" y="9631396"/>
            <a:ext cx="683683" cy="574987"/>
          </a:xfrm>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374047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23930" y="1079979"/>
            <a:ext cx="12739453" cy="2759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23930" y="4199908"/>
            <a:ext cx="6183814" cy="5304882"/>
          </a:xfrm>
        </p:spPr>
        <p:txBody>
          <a:bodyPr>
            <a:normAutofit/>
          </a:bodyPr>
          <a:lstStyle>
            <a:lvl1pPr>
              <a:defRPr sz="2835"/>
            </a:lvl1pPr>
            <a:lvl2pPr>
              <a:defRPr sz="2520"/>
            </a:lvl2pPr>
            <a:lvl3pPr>
              <a:defRPr sz="2205"/>
            </a:lvl3pPr>
            <a:lvl4pPr>
              <a:defRPr sz="1890"/>
            </a:lvl4pPr>
            <a:lvl5pPr>
              <a:defRPr sz="1890"/>
            </a:lvl5pPr>
            <a:lvl6pPr>
              <a:defRPr sz="1890"/>
            </a:lvl6pPr>
            <a:lvl7pPr>
              <a:defRPr sz="1890"/>
            </a:lvl7pPr>
            <a:lvl8pPr>
              <a:defRPr sz="1890"/>
            </a:lvl8pPr>
            <a:lvl9pPr>
              <a:defRPr sz="189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79568" y="4199908"/>
            <a:ext cx="6183814" cy="5270473"/>
          </a:xfrm>
        </p:spPr>
        <p:txBody>
          <a:bodyPr>
            <a:normAutofit/>
          </a:bodyPr>
          <a:lstStyle>
            <a:lvl1pPr>
              <a:defRPr sz="2835"/>
            </a:lvl1pPr>
            <a:lvl2pPr>
              <a:defRPr sz="2520"/>
            </a:lvl2pPr>
            <a:lvl3pPr>
              <a:defRPr sz="2205"/>
            </a:lvl3pPr>
            <a:lvl4pPr>
              <a:defRPr sz="1890"/>
            </a:lvl4pPr>
            <a:lvl5pPr>
              <a:defRPr sz="1890"/>
            </a:lvl5pPr>
            <a:lvl6pPr>
              <a:defRPr sz="1890"/>
            </a:lvl6pPr>
            <a:lvl7pPr>
              <a:defRPr sz="1890"/>
            </a:lvl7pPr>
            <a:lvl8pPr>
              <a:defRPr sz="1890"/>
            </a:lvl8pPr>
            <a:lvl9pPr>
              <a:defRPr sz="189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6C3682-7BE5-4942-9A8D-DEE9F8FB6642}" type="datetime1">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384578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198261" y="4186574"/>
            <a:ext cx="5714881" cy="907479"/>
          </a:xfrm>
        </p:spPr>
        <p:txBody>
          <a:bodyPr anchor="b">
            <a:noAutofit/>
          </a:bodyPr>
          <a:lstStyle>
            <a:lvl1pPr marL="0" indent="0">
              <a:buNone/>
              <a:defRPr sz="4409" b="0">
                <a:solidFill>
                  <a:schemeClr val="accent1">
                    <a:lumMod val="75000"/>
                  </a:schemeClr>
                </a:solidFill>
              </a:defRPr>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smtClean="0"/>
              <a:t>Edit Master text styles</a:t>
            </a:r>
          </a:p>
        </p:txBody>
      </p:sp>
      <p:sp>
        <p:nvSpPr>
          <p:cNvPr id="4" name="Content Placeholder 3"/>
          <p:cNvSpPr>
            <a:spLocks noGrp="1"/>
          </p:cNvSpPr>
          <p:nvPr>
            <p:ph sz="half" idx="2"/>
          </p:nvPr>
        </p:nvSpPr>
        <p:spPr>
          <a:xfrm>
            <a:off x="1841179" y="5252383"/>
            <a:ext cx="6071960" cy="4197166"/>
          </a:xfrm>
        </p:spPr>
        <p:txBody>
          <a:bodyPr anchor="t">
            <a:normAutofit/>
          </a:bodyPr>
          <a:lstStyle>
            <a:lvl1pPr>
              <a:defRPr sz="2835"/>
            </a:lvl1pPr>
            <a:lvl2pPr>
              <a:defRPr sz="2520"/>
            </a:lvl2pPr>
            <a:lvl3pPr>
              <a:defRPr sz="2205"/>
            </a:lvl3pPr>
            <a:lvl4pPr>
              <a:defRPr sz="1890"/>
            </a:lvl4pPr>
            <a:lvl5pPr>
              <a:defRPr sz="1890"/>
            </a:lvl5pPr>
            <a:lvl6pPr>
              <a:defRPr sz="1890"/>
            </a:lvl6pPr>
            <a:lvl7pPr>
              <a:defRPr sz="1890"/>
            </a:lvl7pPr>
            <a:lvl8pPr>
              <a:defRPr sz="1890"/>
            </a:lvl8pPr>
            <a:lvl9pPr>
              <a:defRPr sz="189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534744" y="4199908"/>
            <a:ext cx="5733921" cy="907479"/>
          </a:xfrm>
        </p:spPr>
        <p:txBody>
          <a:bodyPr anchor="b">
            <a:noAutofit/>
          </a:bodyPr>
          <a:lstStyle>
            <a:lvl1pPr marL="0" indent="0">
              <a:buNone/>
              <a:defRPr sz="4409" b="0">
                <a:solidFill>
                  <a:schemeClr val="accent1">
                    <a:lumMod val="75000"/>
                  </a:schemeClr>
                </a:solidFill>
              </a:defRPr>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en-US" smtClean="0"/>
              <a:t>Edit Master text styles</a:t>
            </a:r>
          </a:p>
        </p:txBody>
      </p:sp>
      <p:sp>
        <p:nvSpPr>
          <p:cNvPr id="6" name="Content Placeholder 5"/>
          <p:cNvSpPr>
            <a:spLocks noGrp="1"/>
          </p:cNvSpPr>
          <p:nvPr>
            <p:ph sz="quarter" idx="4"/>
          </p:nvPr>
        </p:nvSpPr>
        <p:spPr>
          <a:xfrm>
            <a:off x="8196702" y="5252383"/>
            <a:ext cx="6071960" cy="4197166"/>
          </a:xfrm>
        </p:spPr>
        <p:txBody>
          <a:bodyPr anchor="t">
            <a:normAutofit/>
          </a:bodyPr>
          <a:lstStyle>
            <a:lvl1pPr>
              <a:defRPr sz="2835"/>
            </a:lvl1pPr>
            <a:lvl2pPr>
              <a:defRPr sz="2520"/>
            </a:lvl2pPr>
            <a:lvl3pPr>
              <a:defRPr sz="2205"/>
            </a:lvl3pPr>
            <a:lvl4pPr>
              <a:defRPr sz="1890"/>
            </a:lvl4pPr>
            <a:lvl5pPr>
              <a:defRPr sz="1890"/>
            </a:lvl5pPr>
            <a:lvl6pPr>
              <a:defRPr sz="1890"/>
            </a:lvl6pPr>
            <a:lvl7pPr>
              <a:defRPr sz="1890"/>
            </a:lvl7pPr>
            <a:lvl8pPr>
              <a:defRPr sz="1890"/>
            </a:lvl8pPr>
            <a:lvl9pPr>
              <a:defRPr sz="189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61CED7-B63F-4E34-8254-6B670384C556}" type="datetime1">
              <a:rPr lang="en-GB" smtClean="0"/>
              <a:t>19/04/2018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133753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3EF9FC-CE50-4390-AE03-E221CE4030EE}" type="datetime1">
              <a:rPr lang="en-GB" smtClean="0"/>
              <a:t>19/04/2018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3112057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CED464-5A71-4A94-808D-8FFF70DC7499}" type="datetime1">
              <a:rPr lang="en-GB" smtClean="0"/>
              <a:t>19/04/2018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364994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1181" y="2519945"/>
            <a:ext cx="4402426" cy="2159953"/>
          </a:xfrm>
        </p:spPr>
        <p:txBody>
          <a:bodyPr anchor="b">
            <a:normAutofit/>
          </a:bodyPr>
          <a:lstStyle>
            <a:lvl1pPr algn="ctr">
              <a:defRPr sz="3780" b="0"/>
            </a:lvl1pPr>
          </a:lstStyle>
          <a:p>
            <a:r>
              <a:rPr lang="en-US" smtClean="0"/>
              <a:t>Click to edit Master title style</a:t>
            </a:r>
            <a:endParaRPr lang="en-US" dirty="0"/>
          </a:p>
        </p:txBody>
      </p:sp>
      <p:sp>
        <p:nvSpPr>
          <p:cNvPr id="3" name="Content Placeholder 2"/>
          <p:cNvSpPr>
            <a:spLocks noGrp="1"/>
          </p:cNvSpPr>
          <p:nvPr>
            <p:ph idx="1"/>
          </p:nvPr>
        </p:nvSpPr>
        <p:spPr>
          <a:xfrm>
            <a:off x="6527169" y="1079977"/>
            <a:ext cx="7741494" cy="8039825"/>
          </a:xfrm>
        </p:spPr>
        <p:txBody>
          <a:bodyPr anchor="ctr">
            <a:normAutofit/>
          </a:bodyPr>
          <a:lstStyle>
            <a:lvl1pPr>
              <a:defRPr sz="3150"/>
            </a:lvl1pPr>
            <a:lvl2pPr>
              <a:defRPr sz="2835"/>
            </a:lvl2pPr>
            <a:lvl3pPr>
              <a:defRPr sz="2520"/>
            </a:lvl3pPr>
            <a:lvl4pPr>
              <a:defRPr sz="2205"/>
            </a:lvl4pPr>
            <a:lvl5pPr>
              <a:defRPr sz="2205"/>
            </a:lvl5pPr>
            <a:lvl6pPr>
              <a:defRPr sz="2205"/>
            </a:lvl6pPr>
            <a:lvl7pPr>
              <a:defRPr sz="2205"/>
            </a:lvl7pPr>
            <a:lvl8pPr>
              <a:defRPr sz="2205"/>
            </a:lvl8pPr>
            <a:lvl9pPr>
              <a:defRPr sz="220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41181" y="4679897"/>
            <a:ext cx="4402426" cy="2879937"/>
          </a:xfrm>
        </p:spPr>
        <p:txBody>
          <a:bodyPr>
            <a:normAutofit/>
          </a:bodyPr>
          <a:lstStyle>
            <a:lvl1pPr marL="0" indent="0" algn="ctr">
              <a:buNone/>
              <a:defRPr sz="2520"/>
            </a:lvl1pPr>
            <a:lvl2pPr marL="719999" indent="0">
              <a:buNone/>
              <a:defRPr sz="1890"/>
            </a:lvl2pPr>
            <a:lvl3pPr marL="1439997" indent="0">
              <a:buNone/>
              <a:defRPr sz="1575"/>
            </a:lvl3pPr>
            <a:lvl4pPr marL="2159996" indent="0">
              <a:buNone/>
              <a:defRPr sz="1417"/>
            </a:lvl4pPr>
            <a:lvl5pPr marL="2879994" indent="0">
              <a:buNone/>
              <a:defRPr sz="1417"/>
            </a:lvl5pPr>
            <a:lvl6pPr marL="3599993" indent="0">
              <a:buNone/>
              <a:defRPr sz="1417"/>
            </a:lvl6pPr>
            <a:lvl7pPr marL="4319991" indent="0">
              <a:buNone/>
              <a:defRPr sz="1417"/>
            </a:lvl7pPr>
            <a:lvl8pPr marL="5039990" indent="0">
              <a:buNone/>
              <a:defRPr sz="1417"/>
            </a:lvl8pPr>
            <a:lvl9pPr marL="5759988" indent="0">
              <a:buNone/>
              <a:defRPr sz="1417"/>
            </a:lvl9pPr>
          </a:lstStyle>
          <a:p>
            <a:pPr lvl="0"/>
            <a:r>
              <a:rPr lang="en-US" smtClean="0"/>
              <a:t>Edit Master text styles</a:t>
            </a:r>
          </a:p>
        </p:txBody>
      </p:sp>
      <p:sp>
        <p:nvSpPr>
          <p:cNvPr id="5" name="Date Placeholder 4"/>
          <p:cNvSpPr>
            <a:spLocks noGrp="1"/>
          </p:cNvSpPr>
          <p:nvPr>
            <p:ph type="dt" sz="half" idx="10"/>
          </p:nvPr>
        </p:nvSpPr>
        <p:spPr/>
        <p:txBody>
          <a:bodyPr/>
          <a:lstStyle/>
          <a:p>
            <a:fld id="{0A5CCB7A-2A86-4607-8C95-F13CAD783A75}" type="datetime1">
              <a:rPr lang="en-GB" smtClean="0"/>
              <a:t>19/04/2018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136060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9211" y="2759938"/>
            <a:ext cx="6730755" cy="2159953"/>
          </a:xfrm>
        </p:spPr>
        <p:txBody>
          <a:bodyPr anchor="b">
            <a:normAutofit/>
          </a:bodyPr>
          <a:lstStyle>
            <a:lvl1pPr algn="ctr">
              <a:defRPr sz="4409"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420650" y="1439968"/>
            <a:ext cx="4069809" cy="7199842"/>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2520"/>
            </a:lvl1pPr>
            <a:lvl2pPr marL="719999" indent="0">
              <a:buNone/>
              <a:defRPr sz="2520"/>
            </a:lvl2pPr>
            <a:lvl3pPr marL="1439997" indent="0">
              <a:buNone/>
              <a:defRPr sz="2520"/>
            </a:lvl3pPr>
            <a:lvl4pPr marL="2159996" indent="0">
              <a:buNone/>
              <a:defRPr sz="2520"/>
            </a:lvl4pPr>
            <a:lvl5pPr marL="2879994" indent="0">
              <a:buNone/>
              <a:defRPr sz="2520"/>
            </a:lvl5pPr>
            <a:lvl6pPr marL="3599993" indent="0">
              <a:buNone/>
              <a:defRPr sz="2520"/>
            </a:lvl6pPr>
            <a:lvl7pPr marL="4319991" indent="0">
              <a:buNone/>
              <a:defRPr sz="2520"/>
            </a:lvl7pPr>
            <a:lvl8pPr marL="5039990" indent="0">
              <a:buNone/>
              <a:defRPr sz="2520"/>
            </a:lvl8pPr>
            <a:lvl9pPr marL="5759988" indent="0">
              <a:buNone/>
              <a:defRPr sz="2520"/>
            </a:lvl9pPr>
          </a:lstStyle>
          <a:p>
            <a:r>
              <a:rPr lang="en-US" smtClean="0"/>
              <a:t>Click icon to add picture</a:t>
            </a:r>
            <a:endParaRPr lang="en-US" dirty="0"/>
          </a:p>
        </p:txBody>
      </p:sp>
      <p:sp>
        <p:nvSpPr>
          <p:cNvPr id="4" name="Text Placeholder 3"/>
          <p:cNvSpPr>
            <a:spLocks noGrp="1"/>
          </p:cNvSpPr>
          <p:nvPr>
            <p:ph type="body" sz="half" idx="2"/>
          </p:nvPr>
        </p:nvSpPr>
        <p:spPr>
          <a:xfrm>
            <a:off x="1839211" y="4919890"/>
            <a:ext cx="6730755" cy="2879937"/>
          </a:xfrm>
        </p:spPr>
        <p:txBody>
          <a:bodyPr>
            <a:normAutofit/>
          </a:bodyPr>
          <a:lstStyle>
            <a:lvl1pPr marL="0" indent="0" algn="ctr">
              <a:buNone/>
              <a:defRPr sz="2835"/>
            </a:lvl1pPr>
            <a:lvl2pPr marL="719999" indent="0">
              <a:buNone/>
              <a:defRPr sz="1890"/>
            </a:lvl2pPr>
            <a:lvl3pPr marL="1439997" indent="0">
              <a:buNone/>
              <a:defRPr sz="1575"/>
            </a:lvl3pPr>
            <a:lvl4pPr marL="2159996" indent="0">
              <a:buNone/>
              <a:defRPr sz="1417"/>
            </a:lvl4pPr>
            <a:lvl5pPr marL="2879994" indent="0">
              <a:buNone/>
              <a:defRPr sz="1417"/>
            </a:lvl5pPr>
            <a:lvl6pPr marL="3599993" indent="0">
              <a:buNone/>
              <a:defRPr sz="1417"/>
            </a:lvl6pPr>
            <a:lvl7pPr marL="4319991" indent="0">
              <a:buNone/>
              <a:defRPr sz="1417"/>
            </a:lvl7pPr>
            <a:lvl8pPr marL="5039990" indent="0">
              <a:buNone/>
              <a:defRPr sz="1417"/>
            </a:lvl8pPr>
            <a:lvl9pPr marL="5759988" indent="0">
              <a:buNone/>
              <a:defRPr sz="1417"/>
            </a:lvl9pPr>
          </a:lstStyle>
          <a:p>
            <a:pPr lvl="0"/>
            <a:r>
              <a:rPr lang="en-US" smtClean="0"/>
              <a:t>Edit Master text styles</a:t>
            </a:r>
          </a:p>
        </p:txBody>
      </p:sp>
      <p:sp>
        <p:nvSpPr>
          <p:cNvPr id="5" name="Date Placeholder 4"/>
          <p:cNvSpPr>
            <a:spLocks noGrp="1"/>
          </p:cNvSpPr>
          <p:nvPr>
            <p:ph type="dt" sz="half" idx="10"/>
          </p:nvPr>
        </p:nvSpPr>
        <p:spPr/>
        <p:txBody>
          <a:bodyPr/>
          <a:lstStyle/>
          <a:p>
            <a:fld id="{D7963014-22F4-4B28-AF2F-EAD915E4AD92}" type="datetime1">
              <a:rPr lang="en-GB" smtClean="0"/>
              <a:t>19/04/2018</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3C4260-636D-4092-8505-FAD6DC5A21E2}" type="slidenum">
              <a:rPr lang="en-GB" smtClean="0"/>
              <a:t>‹#›</a:t>
            </a:fld>
            <a:endParaRPr lang="en-GB"/>
          </a:p>
        </p:txBody>
      </p:sp>
    </p:spTree>
    <p:extLst>
      <p:ext uri="{BB962C8B-B14F-4D97-AF65-F5344CB8AC3E}">
        <p14:creationId xmlns:p14="http://schemas.microsoft.com/office/powerpoint/2010/main" val="188108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p:nvGrpSpPr>
        <p:grpSpPr>
          <a:xfrm>
            <a:off x="1" y="1"/>
            <a:ext cx="3525224" cy="10799765"/>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623930" y="719986"/>
            <a:ext cx="12739453" cy="3119932"/>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23931" y="4199909"/>
            <a:ext cx="12739451" cy="528649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167372" y="9631396"/>
            <a:ext cx="1417808" cy="574987"/>
          </a:xfrm>
          <a:prstGeom prst="rect">
            <a:avLst/>
          </a:prstGeom>
        </p:spPr>
        <p:txBody>
          <a:bodyPr vert="horz" lIns="91440" tIns="45720" rIns="91440" bIns="45720" rtlCol="0" anchor="ctr"/>
          <a:lstStyle>
            <a:lvl1pPr algn="r">
              <a:defRPr sz="1575" b="0" i="0">
                <a:solidFill>
                  <a:schemeClr val="tx1"/>
                </a:solidFill>
                <a:effectLst/>
                <a:latin typeface="+mn-lt"/>
              </a:defRPr>
            </a:lvl1pPr>
          </a:lstStyle>
          <a:p>
            <a:fld id="{31801B7B-71BA-4277-97B7-41A6211DF8E5}" type="datetime1">
              <a:rPr lang="en-GB" smtClean="0"/>
              <a:t>19/04/2018</a:t>
            </a:fld>
            <a:endParaRPr lang="en-GB"/>
          </a:p>
        </p:txBody>
      </p:sp>
      <p:sp>
        <p:nvSpPr>
          <p:cNvPr id="5" name="Footer Placeholder 4"/>
          <p:cNvSpPr>
            <a:spLocks noGrp="1"/>
          </p:cNvSpPr>
          <p:nvPr>
            <p:ph type="ftr" sz="quarter" idx="3"/>
          </p:nvPr>
        </p:nvSpPr>
        <p:spPr>
          <a:xfrm>
            <a:off x="3285445" y="9631396"/>
            <a:ext cx="8787406" cy="574987"/>
          </a:xfrm>
          <a:prstGeom prst="rect">
            <a:avLst/>
          </a:prstGeom>
        </p:spPr>
        <p:txBody>
          <a:bodyPr vert="horz" lIns="91440" tIns="45720" rIns="91440" bIns="45720" rtlCol="0" anchor="ctr"/>
          <a:lstStyle>
            <a:lvl1pPr algn="l">
              <a:defRPr sz="1575"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3679700" y="9631396"/>
            <a:ext cx="683683" cy="574987"/>
          </a:xfrm>
          <a:prstGeom prst="rect">
            <a:avLst/>
          </a:prstGeom>
        </p:spPr>
        <p:txBody>
          <a:bodyPr vert="horz" lIns="91440" tIns="45720" rIns="91440" bIns="45720" rtlCol="0" anchor="ctr"/>
          <a:lstStyle>
            <a:lvl1pPr algn="r">
              <a:defRPr sz="1575" b="0" i="0">
                <a:solidFill>
                  <a:schemeClr val="tx1"/>
                </a:solidFill>
                <a:effectLst/>
                <a:latin typeface="+mn-lt"/>
              </a:defRPr>
            </a:lvl1pPr>
          </a:lstStyle>
          <a:p>
            <a:fld id="{AB3C4260-636D-4092-8505-FAD6DC5A21E2}" type="slidenum">
              <a:rPr lang="en-GB" smtClean="0"/>
              <a:t>‹#›</a:t>
            </a:fld>
            <a:endParaRPr lang="en-GB"/>
          </a:p>
        </p:txBody>
      </p:sp>
    </p:spTree>
    <p:extLst>
      <p:ext uri="{BB962C8B-B14F-4D97-AF65-F5344CB8AC3E}">
        <p14:creationId xmlns:p14="http://schemas.microsoft.com/office/powerpoint/2010/main" val="1093092490"/>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hf hdr="0" ftr="0" dt="0"/>
  <p:txStyles>
    <p:titleStyle>
      <a:lvl1pPr algn="ctr" defTabSz="719999" rtl="0" eaLnBrk="1" latinLnBrk="0" hangingPunct="1">
        <a:spcBef>
          <a:spcPct val="0"/>
        </a:spcBef>
        <a:buNone/>
        <a:defRPr sz="6299"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49999" indent="-449999" algn="l" defTabSz="719999" rtl="0" eaLnBrk="1" latinLnBrk="0" hangingPunct="1">
        <a:spcBef>
          <a:spcPct val="20000"/>
        </a:spcBef>
        <a:spcAft>
          <a:spcPts val="945"/>
        </a:spcAft>
        <a:buClr>
          <a:schemeClr val="accent1">
            <a:lumMod val="75000"/>
          </a:schemeClr>
        </a:buClr>
        <a:buSzPct val="145000"/>
        <a:buFont typeface="Arial"/>
        <a:buChar char="•"/>
        <a:defRPr sz="3780" kern="1200" cap="none">
          <a:solidFill>
            <a:schemeClr val="tx1"/>
          </a:solidFill>
          <a:effectLst/>
          <a:latin typeface="+mn-lt"/>
          <a:ea typeface="+mn-ea"/>
          <a:cs typeface="+mn-cs"/>
        </a:defRPr>
      </a:lvl1pPr>
      <a:lvl2pPr marL="1169998" indent="-449999" algn="l" defTabSz="719999" rtl="0" eaLnBrk="1" latinLnBrk="0" hangingPunct="1">
        <a:spcBef>
          <a:spcPct val="20000"/>
        </a:spcBef>
        <a:spcAft>
          <a:spcPts val="945"/>
        </a:spcAft>
        <a:buClr>
          <a:schemeClr val="accent1">
            <a:lumMod val="75000"/>
          </a:schemeClr>
        </a:buClr>
        <a:buSzPct val="145000"/>
        <a:buFont typeface="Arial"/>
        <a:buChar char="•"/>
        <a:defRPr sz="3150" kern="1200" cap="none">
          <a:solidFill>
            <a:schemeClr val="tx1"/>
          </a:solidFill>
          <a:effectLst/>
          <a:latin typeface="+mn-lt"/>
          <a:ea typeface="+mn-ea"/>
          <a:cs typeface="+mn-cs"/>
        </a:defRPr>
      </a:lvl2pPr>
      <a:lvl3pPr marL="1889996" indent="-449999" algn="l" defTabSz="719999" rtl="0" eaLnBrk="1" latinLnBrk="0" hangingPunct="1">
        <a:spcBef>
          <a:spcPct val="20000"/>
        </a:spcBef>
        <a:spcAft>
          <a:spcPts val="945"/>
        </a:spcAft>
        <a:buClr>
          <a:schemeClr val="accent1">
            <a:lumMod val="75000"/>
          </a:schemeClr>
        </a:buClr>
        <a:buSzPct val="145000"/>
        <a:buFont typeface="Arial"/>
        <a:buChar char="•"/>
        <a:defRPr sz="2835" kern="1200" cap="none">
          <a:solidFill>
            <a:schemeClr val="tx1"/>
          </a:solidFill>
          <a:effectLst/>
          <a:latin typeface="+mn-lt"/>
          <a:ea typeface="+mn-ea"/>
          <a:cs typeface="+mn-cs"/>
        </a:defRPr>
      </a:lvl3pPr>
      <a:lvl4pPr marL="2429995" indent="-269999" algn="l" defTabSz="719999" rtl="0" eaLnBrk="1" latinLnBrk="0" hangingPunct="1">
        <a:spcBef>
          <a:spcPct val="20000"/>
        </a:spcBef>
        <a:spcAft>
          <a:spcPts val="945"/>
        </a:spcAft>
        <a:buClr>
          <a:schemeClr val="accent1">
            <a:lumMod val="75000"/>
          </a:schemeClr>
        </a:buClr>
        <a:buSzPct val="145000"/>
        <a:buFont typeface="Arial"/>
        <a:buChar char="•"/>
        <a:defRPr sz="2520" kern="1200" cap="none">
          <a:solidFill>
            <a:schemeClr val="tx1"/>
          </a:solidFill>
          <a:effectLst/>
          <a:latin typeface="+mn-lt"/>
          <a:ea typeface="+mn-ea"/>
          <a:cs typeface="+mn-cs"/>
        </a:defRPr>
      </a:lvl4pPr>
      <a:lvl5pPr marL="3149994" indent="-269999" algn="l" defTabSz="719999" rtl="0" eaLnBrk="1" latinLnBrk="0" hangingPunct="1">
        <a:spcBef>
          <a:spcPct val="20000"/>
        </a:spcBef>
        <a:spcAft>
          <a:spcPts val="945"/>
        </a:spcAft>
        <a:buClr>
          <a:schemeClr val="accent1">
            <a:lumMod val="75000"/>
          </a:schemeClr>
        </a:buClr>
        <a:buSzPct val="145000"/>
        <a:buFont typeface="Arial"/>
        <a:buChar char="•"/>
        <a:defRPr sz="2205" kern="1200" cap="none">
          <a:solidFill>
            <a:schemeClr val="tx1"/>
          </a:solidFill>
          <a:effectLst/>
          <a:latin typeface="+mn-lt"/>
          <a:ea typeface="+mn-ea"/>
          <a:cs typeface="+mn-cs"/>
        </a:defRPr>
      </a:lvl5pPr>
      <a:lvl6pPr marL="3959992" indent="-359999" algn="l" defTabSz="719999" rtl="0" eaLnBrk="1" latinLnBrk="0" hangingPunct="1">
        <a:spcBef>
          <a:spcPct val="20000"/>
        </a:spcBef>
        <a:spcAft>
          <a:spcPts val="945"/>
        </a:spcAft>
        <a:buClr>
          <a:schemeClr val="accent1">
            <a:lumMod val="75000"/>
          </a:schemeClr>
        </a:buClr>
        <a:buSzPct val="145000"/>
        <a:buFont typeface="Arial"/>
        <a:buChar char="•"/>
        <a:defRPr sz="2205" kern="1200" cap="none">
          <a:solidFill>
            <a:schemeClr val="tx1"/>
          </a:solidFill>
          <a:effectLst/>
          <a:latin typeface="+mn-lt"/>
          <a:ea typeface="+mn-ea"/>
          <a:cs typeface="+mn-cs"/>
        </a:defRPr>
      </a:lvl6pPr>
      <a:lvl7pPr marL="4679991" indent="-359999" algn="l" defTabSz="719999" rtl="0" eaLnBrk="1" latinLnBrk="0" hangingPunct="1">
        <a:spcBef>
          <a:spcPct val="20000"/>
        </a:spcBef>
        <a:spcAft>
          <a:spcPts val="945"/>
        </a:spcAft>
        <a:buClr>
          <a:schemeClr val="accent1">
            <a:lumMod val="75000"/>
          </a:schemeClr>
        </a:buClr>
        <a:buSzPct val="145000"/>
        <a:buFont typeface="Arial"/>
        <a:buChar char="•"/>
        <a:defRPr sz="2205" kern="1200" cap="none">
          <a:solidFill>
            <a:schemeClr val="tx1"/>
          </a:solidFill>
          <a:effectLst/>
          <a:latin typeface="+mn-lt"/>
          <a:ea typeface="+mn-ea"/>
          <a:cs typeface="+mn-cs"/>
        </a:defRPr>
      </a:lvl7pPr>
      <a:lvl8pPr marL="5399989" indent="-359999" algn="l" defTabSz="719999" rtl="0" eaLnBrk="1" latinLnBrk="0" hangingPunct="1">
        <a:spcBef>
          <a:spcPct val="20000"/>
        </a:spcBef>
        <a:spcAft>
          <a:spcPts val="945"/>
        </a:spcAft>
        <a:buClr>
          <a:schemeClr val="accent1">
            <a:lumMod val="75000"/>
          </a:schemeClr>
        </a:buClr>
        <a:buSzPct val="145000"/>
        <a:buFont typeface="Arial"/>
        <a:buChar char="•"/>
        <a:defRPr sz="2205" kern="1200" cap="none">
          <a:solidFill>
            <a:schemeClr val="tx1"/>
          </a:solidFill>
          <a:effectLst/>
          <a:latin typeface="+mn-lt"/>
          <a:ea typeface="+mn-ea"/>
          <a:cs typeface="+mn-cs"/>
        </a:defRPr>
      </a:lvl8pPr>
      <a:lvl9pPr marL="6119988" indent="-359999" algn="l" defTabSz="719999" rtl="0" eaLnBrk="1" latinLnBrk="0" hangingPunct="1">
        <a:spcBef>
          <a:spcPct val="20000"/>
        </a:spcBef>
        <a:spcAft>
          <a:spcPts val="945"/>
        </a:spcAft>
        <a:buClr>
          <a:schemeClr val="accent1">
            <a:lumMod val="75000"/>
          </a:schemeClr>
        </a:buClr>
        <a:buSzPct val="145000"/>
        <a:buFont typeface="Arial"/>
        <a:buChar char="•"/>
        <a:defRPr sz="2205" kern="1200" cap="none">
          <a:solidFill>
            <a:schemeClr val="tx1"/>
          </a:solidFill>
          <a:effectLst/>
          <a:latin typeface="+mn-lt"/>
          <a:ea typeface="+mn-ea"/>
          <a:cs typeface="+mn-cs"/>
        </a:defRPr>
      </a:lvl9pPr>
    </p:bodyStyle>
    <p:otherStyle>
      <a:defPPr>
        <a:defRPr lang="en-US"/>
      </a:defPPr>
      <a:lvl1pPr marL="0" algn="l" defTabSz="719999" rtl="0" eaLnBrk="1" latinLnBrk="0" hangingPunct="1">
        <a:defRPr sz="2835" kern="1200">
          <a:solidFill>
            <a:schemeClr val="tx1"/>
          </a:solidFill>
          <a:latin typeface="+mn-lt"/>
          <a:ea typeface="+mn-ea"/>
          <a:cs typeface="+mn-cs"/>
        </a:defRPr>
      </a:lvl1pPr>
      <a:lvl2pPr marL="719999" algn="l" defTabSz="719999" rtl="0" eaLnBrk="1" latinLnBrk="0" hangingPunct="1">
        <a:defRPr sz="2835" kern="1200">
          <a:solidFill>
            <a:schemeClr val="tx1"/>
          </a:solidFill>
          <a:latin typeface="+mn-lt"/>
          <a:ea typeface="+mn-ea"/>
          <a:cs typeface="+mn-cs"/>
        </a:defRPr>
      </a:lvl2pPr>
      <a:lvl3pPr marL="1439997" algn="l" defTabSz="719999" rtl="0" eaLnBrk="1" latinLnBrk="0" hangingPunct="1">
        <a:defRPr sz="2835" kern="1200">
          <a:solidFill>
            <a:schemeClr val="tx1"/>
          </a:solidFill>
          <a:latin typeface="+mn-lt"/>
          <a:ea typeface="+mn-ea"/>
          <a:cs typeface="+mn-cs"/>
        </a:defRPr>
      </a:lvl3pPr>
      <a:lvl4pPr marL="2159996" algn="l" defTabSz="719999" rtl="0" eaLnBrk="1" latinLnBrk="0" hangingPunct="1">
        <a:defRPr sz="2835" kern="1200">
          <a:solidFill>
            <a:schemeClr val="tx1"/>
          </a:solidFill>
          <a:latin typeface="+mn-lt"/>
          <a:ea typeface="+mn-ea"/>
          <a:cs typeface="+mn-cs"/>
        </a:defRPr>
      </a:lvl4pPr>
      <a:lvl5pPr marL="2879994" algn="l" defTabSz="719999" rtl="0" eaLnBrk="1" latinLnBrk="0" hangingPunct="1">
        <a:defRPr sz="2835" kern="1200">
          <a:solidFill>
            <a:schemeClr val="tx1"/>
          </a:solidFill>
          <a:latin typeface="+mn-lt"/>
          <a:ea typeface="+mn-ea"/>
          <a:cs typeface="+mn-cs"/>
        </a:defRPr>
      </a:lvl5pPr>
      <a:lvl6pPr marL="3599993" algn="l" defTabSz="719999" rtl="0" eaLnBrk="1" latinLnBrk="0" hangingPunct="1">
        <a:defRPr sz="2835" kern="1200">
          <a:solidFill>
            <a:schemeClr val="tx1"/>
          </a:solidFill>
          <a:latin typeface="+mn-lt"/>
          <a:ea typeface="+mn-ea"/>
          <a:cs typeface="+mn-cs"/>
        </a:defRPr>
      </a:lvl6pPr>
      <a:lvl7pPr marL="4319991" algn="l" defTabSz="719999" rtl="0" eaLnBrk="1" latinLnBrk="0" hangingPunct="1">
        <a:defRPr sz="2835" kern="1200">
          <a:solidFill>
            <a:schemeClr val="tx1"/>
          </a:solidFill>
          <a:latin typeface="+mn-lt"/>
          <a:ea typeface="+mn-ea"/>
          <a:cs typeface="+mn-cs"/>
        </a:defRPr>
      </a:lvl7pPr>
      <a:lvl8pPr marL="5039990" algn="l" defTabSz="719999" rtl="0" eaLnBrk="1" latinLnBrk="0" hangingPunct="1">
        <a:defRPr sz="2835" kern="1200">
          <a:solidFill>
            <a:schemeClr val="tx1"/>
          </a:solidFill>
          <a:latin typeface="+mn-lt"/>
          <a:ea typeface="+mn-ea"/>
          <a:cs typeface="+mn-cs"/>
        </a:defRPr>
      </a:lvl8pPr>
      <a:lvl9pPr marL="5759988" algn="l" defTabSz="719999"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ebcache.googleusercontent.com/search?q=cache:hE7dT1-nfsQJ:cache.lego.com/r/www/r/mindstorms/-/media/Franchises/Mindstorms/Retail/Downloads/User%20Guides/ts.20130821T090518.User%20Guide%20LEGO%20MINDSTORMS%20EV3%2010%20All%20ENUS.pdf+&amp;cd=4&amp;hl=en&amp;ct=clnk"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ducation.rec.ri.cmu.edu/content/lego/ev3/preview/"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education.rec.ri.cmu.edu/content/lego/ev3/preview/"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www.education.rec.ri.cmu.edu/content/lego/ev3/preview/"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education.rec.ri.cmu.edu/content/lego/ev3/preview/"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education.rec.ri.cmu.edu/content/lego/ev3/preview/"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bcache.googleusercontent.com/search?q=cache:hE7dT1-nfsQJ:cache.lego.com/r/www/r/mindstorms/-/media/Franchises/Mindstorms/Retail/Downloads/User%20Guides/ts.20130821T090518.User%20Guide%20LEGO%20MINDSTORMS%20EV3%2010%20All%20ENUS.pdf+&amp;cd=4&amp;hl=en&amp;ct=clnk"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ebcache.googleusercontent.com/search?q=cache:hE7dT1-nfsQJ:cache.lego.com/r/www/r/mindstorms/-/media/Franchises/Mindstorms/Retail/Downloads/User%20Guides/ts.20130821T090518.User%20Guide%20LEGO%20MINDSTORMS%20EV3%2010%20All%20ENUS.pdf+&amp;cd=4&amp;hl=en&amp;ct=clnk"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9617" y="202049"/>
            <a:ext cx="10940117" cy="5493211"/>
          </a:xfrm>
        </p:spPr>
        <p:txBody>
          <a:bodyPr>
            <a:normAutofit/>
          </a:bodyPr>
          <a:lstStyle/>
          <a:p>
            <a:pPr algn="ctr"/>
            <a:r>
              <a:rPr lang="en-GB" sz="6749" b="1" dirty="0"/>
              <a:t>G6</a:t>
            </a:r>
            <a:br>
              <a:rPr lang="en-GB" sz="6749" b="1" dirty="0"/>
            </a:br>
            <a:r>
              <a:rPr lang="en-GB" sz="6749" b="1" dirty="0"/>
              <a:t>PUT YOUR NAME HERE</a:t>
            </a:r>
            <a:br>
              <a:rPr lang="en-GB" sz="6749" b="1" dirty="0"/>
            </a:br>
            <a:r>
              <a:rPr lang="en-GB" sz="5399" dirty="0"/>
              <a:t>ROBOTICS PROJECT</a:t>
            </a:r>
          </a:p>
        </p:txBody>
      </p:sp>
      <p:sp>
        <p:nvSpPr>
          <p:cNvPr id="3" name="Subtitle 2"/>
          <p:cNvSpPr>
            <a:spLocks noGrp="1"/>
          </p:cNvSpPr>
          <p:nvPr>
            <p:ph type="subTitle" idx="1"/>
          </p:nvPr>
        </p:nvSpPr>
        <p:spPr>
          <a:xfrm>
            <a:off x="1799802" y="5610281"/>
            <a:ext cx="11519747" cy="3492844"/>
          </a:xfrm>
        </p:spPr>
        <p:txBody>
          <a:bodyPr>
            <a:normAutofit/>
          </a:bodyPr>
          <a:lstStyle/>
          <a:p>
            <a:pPr algn="ctr"/>
            <a:endParaRPr lang="en-GB" b="1" dirty="0" smtClean="0"/>
          </a:p>
          <a:p>
            <a:pPr algn="ctr"/>
            <a:r>
              <a:rPr lang="en-GB" b="1" dirty="0" smtClean="0"/>
              <a:t>Teacher: ____________________</a:t>
            </a:r>
          </a:p>
          <a:p>
            <a:pPr algn="ctr"/>
            <a:r>
              <a:rPr lang="en-GB" b="1" dirty="0" smtClean="0"/>
              <a:t>Homeroom:__________</a:t>
            </a:r>
            <a:endParaRPr lang="en-GB" b="1" dirty="0"/>
          </a:p>
        </p:txBody>
      </p:sp>
      <p:sp>
        <p:nvSpPr>
          <p:cNvPr id="6" name="Slide Number Placeholder 5"/>
          <p:cNvSpPr>
            <a:spLocks noGrp="1"/>
          </p:cNvSpPr>
          <p:nvPr>
            <p:ph type="sldNum" sz="quarter" idx="12"/>
          </p:nvPr>
        </p:nvSpPr>
        <p:spPr/>
        <p:txBody>
          <a:bodyPr/>
          <a:lstStyle/>
          <a:p>
            <a:fld id="{AB3C4260-636D-4092-8505-FAD6DC5A21E2}" type="slidenum">
              <a:rPr lang="en-GB" smtClean="0"/>
              <a:t>1</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5873" y="990007"/>
            <a:ext cx="3987604" cy="1382370"/>
          </a:xfrm>
          <a:prstGeom prst="rect">
            <a:avLst/>
          </a:prstGeom>
        </p:spPr>
      </p:pic>
      <p:pic>
        <p:nvPicPr>
          <p:cNvPr id="5" name="Picture 2" descr="https://lh3.googleusercontent.com/Ara9GC_1jiK36FW8RxjKOByJbuU6qVjkmcYsExAb-tNHCAOfAN1dVn1KqNKli2E4uak=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230" y="8035087"/>
            <a:ext cx="2136076" cy="21360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robotics.nova-labs.org/wp-content/uploads/2013/02/45544_mod_gyroboy_01_Le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161271" y="4731324"/>
            <a:ext cx="5879832" cy="6896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22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89694" y="9910573"/>
            <a:ext cx="651140" cy="574987"/>
          </a:xfrm>
        </p:spPr>
        <p:txBody>
          <a:bodyPr/>
          <a:lstStyle/>
          <a:p>
            <a:fld id="{AB3C4260-636D-4092-8505-FAD6DC5A21E2}" type="slidenum">
              <a:rPr lang="en-GB" smtClean="0"/>
              <a:t>10</a:t>
            </a:fld>
            <a:endParaRPr lang="en-GB"/>
          </a:p>
        </p:txBody>
      </p:sp>
      <p:sp>
        <p:nvSpPr>
          <p:cNvPr id="4" name="Title 1"/>
          <p:cNvSpPr txBox="1">
            <a:spLocks/>
          </p:cNvSpPr>
          <p:nvPr/>
        </p:nvSpPr>
        <p:spPr>
          <a:xfrm>
            <a:off x="1873269" y="446107"/>
            <a:ext cx="12512733" cy="949780"/>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3b: research on robot parts</a:t>
            </a:r>
          </a:p>
          <a:p>
            <a:pPr algn="ctr"/>
            <a:endParaRPr lang="en-GB" sz="4499" b="1" dirty="0">
              <a:solidFill>
                <a:srgbClr val="FF0000"/>
              </a:solidFill>
            </a:endParaRPr>
          </a:p>
        </p:txBody>
      </p:sp>
      <p:sp>
        <p:nvSpPr>
          <p:cNvPr id="9" name="TextBox 8"/>
          <p:cNvSpPr txBox="1"/>
          <p:nvPr/>
        </p:nvSpPr>
        <p:spPr>
          <a:xfrm>
            <a:off x="1755722" y="1201356"/>
            <a:ext cx="12283812" cy="1173591"/>
          </a:xfrm>
          <a:prstGeom prst="rect">
            <a:avLst/>
          </a:prstGeom>
          <a:noFill/>
        </p:spPr>
        <p:txBody>
          <a:bodyPr wrap="square" rtlCol="0">
            <a:spAutoFit/>
          </a:bodyPr>
          <a:lstStyle/>
          <a:p>
            <a:r>
              <a:rPr lang="en-GB" sz="2342" b="1" dirty="0">
                <a:solidFill>
                  <a:srgbClr val="FF0000"/>
                </a:solidFill>
              </a:rPr>
              <a:t>Label at least 8-10 different parts and components of the EV3 Robot. Then explain briefly using </a:t>
            </a:r>
            <a:r>
              <a:rPr lang="en-GB" sz="2342" b="1" u="sng" dirty="0">
                <a:solidFill>
                  <a:schemeClr val="tx1">
                    <a:lumMod val="95000"/>
                    <a:lumOff val="5000"/>
                  </a:schemeClr>
                </a:solidFill>
              </a:rPr>
              <a:t>PAGE 13 &amp; 15 </a:t>
            </a:r>
            <a:r>
              <a:rPr lang="en-GB" sz="2342" b="1" dirty="0">
                <a:solidFill>
                  <a:srgbClr val="FF0000"/>
                </a:solidFill>
              </a:rPr>
              <a:t>from the </a:t>
            </a:r>
            <a:r>
              <a:rPr lang="en-GB" sz="2342" b="1" dirty="0" err="1">
                <a:solidFill>
                  <a:srgbClr val="FF0000"/>
                </a:solidFill>
              </a:rPr>
              <a:t>Mindstrom</a:t>
            </a:r>
            <a:r>
              <a:rPr lang="en-GB" sz="2342" b="1" dirty="0">
                <a:solidFill>
                  <a:srgbClr val="FF0000"/>
                </a:solidFill>
              </a:rPr>
              <a:t> </a:t>
            </a:r>
            <a:r>
              <a:rPr lang="en-GB" sz="2342" b="1" dirty="0">
                <a:solidFill>
                  <a:srgbClr val="FF0000"/>
                </a:solidFill>
                <a:hlinkClick r:id="rId2"/>
              </a:rPr>
              <a:t>help manual </a:t>
            </a:r>
            <a:r>
              <a:rPr lang="en-GB" sz="2342" b="1" dirty="0">
                <a:solidFill>
                  <a:srgbClr val="FF0000"/>
                </a:solidFill>
              </a:rPr>
              <a:t>what that part does.  One has been done for you: </a:t>
            </a:r>
          </a:p>
        </p:txBody>
      </p:sp>
      <p:cxnSp>
        <p:nvCxnSpPr>
          <p:cNvPr id="8" name="Straight Connector 7"/>
          <p:cNvCxnSpPr/>
          <p:nvPr/>
        </p:nvCxnSpPr>
        <p:spPr>
          <a:xfrm>
            <a:off x="7538164" y="2234255"/>
            <a:ext cx="0" cy="809531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3"/>
          <a:srcRect l="52022"/>
          <a:stretch/>
        </p:blipFill>
        <p:spPr>
          <a:xfrm>
            <a:off x="7567552" y="7311218"/>
            <a:ext cx="2922922" cy="1948332"/>
          </a:xfrm>
          <a:prstGeom prst="rect">
            <a:avLst/>
          </a:prstGeom>
        </p:spPr>
      </p:pic>
      <p:pic>
        <p:nvPicPr>
          <p:cNvPr id="17" name="Picture 16"/>
          <p:cNvPicPr>
            <a:picLocks noChangeAspect="1"/>
          </p:cNvPicPr>
          <p:nvPr/>
        </p:nvPicPr>
        <p:blipFill rotWithShape="1">
          <a:blip r:embed="rId3"/>
          <a:srcRect r="51354"/>
          <a:stretch/>
        </p:blipFill>
        <p:spPr>
          <a:xfrm>
            <a:off x="7647836" y="2456273"/>
            <a:ext cx="2963612" cy="194833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662" y="2555394"/>
            <a:ext cx="2693818" cy="1681006"/>
          </a:xfrm>
          <a:prstGeom prst="rect">
            <a:avLst/>
          </a:prstGeom>
        </p:spPr>
      </p:pic>
      <p:sp>
        <p:nvSpPr>
          <p:cNvPr id="19" name="TextBox 18"/>
          <p:cNvSpPr txBox="1"/>
          <p:nvPr/>
        </p:nvSpPr>
        <p:spPr>
          <a:xfrm>
            <a:off x="3652288" y="2567114"/>
            <a:ext cx="3510705" cy="5701561"/>
          </a:xfrm>
          <a:prstGeom prst="rect">
            <a:avLst/>
          </a:prstGeom>
          <a:noFill/>
          <a:ln w="38100">
            <a:solidFill>
              <a:srgbClr val="C00000"/>
            </a:solidFill>
          </a:ln>
        </p:spPr>
        <p:txBody>
          <a:bodyPr wrap="square" rtlCol="0">
            <a:spAutoFit/>
          </a:bodyPr>
          <a:lstStyle/>
          <a:p>
            <a:r>
              <a:rPr lang="en-GB" sz="1350" b="1" dirty="0">
                <a:solidFill>
                  <a:srgbClr val="FF0000"/>
                </a:solidFill>
              </a:rPr>
              <a:t>The …………….. …………… is a ……… sensor that can detect ……………. light ……………….. from solid objects</a:t>
            </a:r>
            <a:endParaRPr lang="en-GB" sz="1350" b="1" dirty="0"/>
          </a:p>
          <a:p>
            <a:endParaRPr lang="en-GB" sz="1350" b="1" dirty="0"/>
          </a:p>
          <a:p>
            <a:r>
              <a:rPr lang="en-GB" sz="1350" b="1" dirty="0">
                <a:solidFill>
                  <a:srgbClr val="FF0000"/>
                </a:solidFill>
              </a:rPr>
              <a:t>What 3 different modes can this sensor be used?</a:t>
            </a:r>
          </a:p>
          <a:p>
            <a:r>
              <a:rPr lang="en-GB" sz="1350" b="1" dirty="0"/>
              <a:t>1.</a:t>
            </a:r>
          </a:p>
          <a:p>
            <a:r>
              <a:rPr lang="en-GB" sz="1350" b="1" dirty="0"/>
              <a:t>2.</a:t>
            </a:r>
          </a:p>
          <a:p>
            <a:r>
              <a:rPr lang="en-GB" sz="1350" b="1" dirty="0"/>
              <a:t>3.</a:t>
            </a:r>
          </a:p>
          <a:p>
            <a:endParaRPr lang="en-GB" sz="1350" b="1" dirty="0"/>
          </a:p>
          <a:p>
            <a:endParaRPr lang="en-GB" sz="1350" b="1" dirty="0"/>
          </a:p>
          <a:p>
            <a:r>
              <a:rPr lang="en-GB" sz="1350" b="1" dirty="0">
                <a:solidFill>
                  <a:srgbClr val="FF0000"/>
                </a:solidFill>
              </a:rPr>
              <a:t>Explain how the first mode works?</a:t>
            </a: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r>
              <a:rPr lang="en-GB" sz="1350" b="1" dirty="0">
                <a:solidFill>
                  <a:srgbClr val="FF0000"/>
                </a:solidFill>
              </a:rPr>
              <a:t>What values does the sensor report between?</a:t>
            </a: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r>
              <a:rPr lang="en-GB" sz="1350" b="1" dirty="0">
                <a:solidFill>
                  <a:srgbClr val="FF0000"/>
                </a:solidFill>
              </a:rPr>
              <a:t>How far can this sensor detect?</a:t>
            </a:r>
          </a:p>
          <a:p>
            <a:endParaRPr lang="en-GB" sz="1350" b="1" dirty="0">
              <a:solidFill>
                <a:srgbClr val="FF0000"/>
              </a:solidFill>
            </a:endParaRPr>
          </a:p>
          <a:p>
            <a:endParaRPr lang="en-GB" sz="1350" b="1" dirty="0"/>
          </a:p>
          <a:p>
            <a:endParaRPr lang="en-GB" sz="1350" b="1" dirty="0"/>
          </a:p>
          <a:p>
            <a:endParaRPr lang="en-GB" sz="1350" dirty="0"/>
          </a:p>
        </p:txBody>
      </p:sp>
      <p:sp>
        <p:nvSpPr>
          <p:cNvPr id="20" name="TextBox 19"/>
          <p:cNvSpPr txBox="1"/>
          <p:nvPr/>
        </p:nvSpPr>
        <p:spPr>
          <a:xfrm>
            <a:off x="780742" y="4615722"/>
            <a:ext cx="2635657" cy="452753"/>
          </a:xfrm>
          <a:prstGeom prst="rect">
            <a:avLst/>
          </a:prstGeom>
          <a:solidFill>
            <a:schemeClr val="bg1"/>
          </a:solidFill>
          <a:ln w="38100">
            <a:solidFill>
              <a:srgbClr val="C00000"/>
            </a:solidFill>
          </a:ln>
        </p:spPr>
        <p:txBody>
          <a:bodyPr wrap="square" rtlCol="0">
            <a:spAutoFit/>
          </a:bodyPr>
          <a:lstStyle/>
          <a:p>
            <a:pPr algn="ctr"/>
            <a:r>
              <a:rPr lang="en-GB" sz="2342" b="1" dirty="0"/>
              <a:t>NAME?</a:t>
            </a:r>
            <a:endParaRPr lang="en-GB" sz="2342" dirty="0"/>
          </a:p>
        </p:txBody>
      </p:sp>
      <p:sp>
        <p:nvSpPr>
          <p:cNvPr id="21" name="TextBox 20"/>
          <p:cNvSpPr txBox="1"/>
          <p:nvPr/>
        </p:nvSpPr>
        <p:spPr>
          <a:xfrm>
            <a:off x="10704057" y="2555394"/>
            <a:ext cx="3510705" cy="4662815"/>
          </a:xfrm>
          <a:prstGeom prst="rect">
            <a:avLst/>
          </a:prstGeom>
          <a:noFill/>
          <a:ln w="38100">
            <a:solidFill>
              <a:srgbClr val="C00000"/>
            </a:solidFill>
          </a:ln>
        </p:spPr>
        <p:txBody>
          <a:bodyPr wrap="square" rtlCol="0">
            <a:spAutoFit/>
          </a:bodyPr>
          <a:lstStyle/>
          <a:p>
            <a:r>
              <a:rPr lang="fr-FR" sz="1350" b="1" dirty="0" err="1">
                <a:solidFill>
                  <a:srgbClr val="FF0000"/>
                </a:solidFill>
              </a:rPr>
              <a:t>What</a:t>
            </a:r>
            <a:r>
              <a:rPr lang="fr-FR" sz="1350" b="1" dirty="0">
                <a:solidFill>
                  <a:srgbClr val="FF0000"/>
                </a:solidFill>
              </a:rPr>
              <a:t> are the </a:t>
            </a:r>
            <a:r>
              <a:rPr lang="fr-FR" sz="1350" b="1" u="sng" dirty="0" err="1">
                <a:solidFill>
                  <a:srgbClr val="FF0000"/>
                </a:solidFill>
              </a:rPr>
              <a:t>numbered</a:t>
            </a:r>
            <a:r>
              <a:rPr lang="fr-FR" sz="1350" b="1" dirty="0">
                <a:solidFill>
                  <a:srgbClr val="FF0000"/>
                </a:solidFill>
              </a:rPr>
              <a:t> ports </a:t>
            </a:r>
            <a:r>
              <a:rPr lang="fr-FR" sz="1350" b="1" dirty="0" err="1">
                <a:solidFill>
                  <a:srgbClr val="FF0000"/>
                </a:solidFill>
              </a:rPr>
              <a:t>used</a:t>
            </a:r>
            <a:r>
              <a:rPr lang="fr-FR" sz="1350" b="1" dirty="0">
                <a:solidFill>
                  <a:srgbClr val="FF0000"/>
                </a:solidFill>
              </a:rPr>
              <a:t> for?</a:t>
            </a:r>
          </a:p>
          <a:p>
            <a:endParaRPr lang="fr-FR" sz="1350" b="1" dirty="0">
              <a:solidFill>
                <a:srgbClr val="FF0000"/>
              </a:solidFill>
            </a:endParaRPr>
          </a:p>
          <a:p>
            <a:endParaRPr lang="fr-FR" sz="1350" b="1" dirty="0">
              <a:solidFill>
                <a:srgbClr val="FF0000"/>
              </a:solidFill>
            </a:endParaRPr>
          </a:p>
          <a:p>
            <a:r>
              <a:rPr lang="fr-FR" sz="1350" b="1" dirty="0">
                <a:solidFill>
                  <a:srgbClr val="FF0000"/>
                </a:solidFill>
              </a:rPr>
              <a:t> </a:t>
            </a:r>
            <a:r>
              <a:rPr lang="fr-FR" sz="1350" b="1" dirty="0" err="1">
                <a:solidFill>
                  <a:srgbClr val="FF0000"/>
                </a:solidFill>
              </a:rPr>
              <a:t>What</a:t>
            </a:r>
            <a:r>
              <a:rPr lang="fr-FR" sz="1350" b="1" dirty="0">
                <a:solidFill>
                  <a:srgbClr val="FF0000"/>
                </a:solidFill>
              </a:rPr>
              <a:t> type of </a:t>
            </a:r>
            <a:r>
              <a:rPr lang="fr-FR" sz="1350" b="1" dirty="0" err="1">
                <a:solidFill>
                  <a:srgbClr val="FF0000"/>
                </a:solidFill>
              </a:rPr>
              <a:t>cables</a:t>
            </a:r>
            <a:r>
              <a:rPr lang="fr-FR" sz="1350" b="1" dirty="0">
                <a:solidFill>
                  <a:srgbClr val="FF0000"/>
                </a:solidFill>
              </a:rPr>
              <a:t> are </a:t>
            </a:r>
            <a:r>
              <a:rPr lang="fr-FR" sz="1350" b="1" dirty="0" err="1">
                <a:solidFill>
                  <a:srgbClr val="FF0000"/>
                </a:solidFill>
              </a:rPr>
              <a:t>used</a:t>
            </a:r>
            <a:r>
              <a:rPr lang="fr-FR" sz="1350" b="1" dirty="0">
                <a:solidFill>
                  <a:srgbClr val="FF0000"/>
                </a:solidFill>
              </a:rPr>
              <a:t> to </a:t>
            </a:r>
            <a:r>
              <a:rPr lang="fr-FR" sz="1350" b="1" dirty="0" err="1">
                <a:solidFill>
                  <a:srgbClr val="FF0000"/>
                </a:solidFill>
              </a:rPr>
              <a:t>connect</a:t>
            </a:r>
            <a:r>
              <a:rPr lang="fr-FR" sz="1350" b="1" dirty="0">
                <a:solidFill>
                  <a:srgbClr val="FF0000"/>
                </a:solidFill>
              </a:rPr>
              <a:t> the </a:t>
            </a:r>
            <a:r>
              <a:rPr lang="fr-FR" sz="1350" b="1" dirty="0" err="1">
                <a:solidFill>
                  <a:srgbClr val="FF0000"/>
                </a:solidFill>
              </a:rPr>
              <a:t>sensors</a:t>
            </a:r>
            <a:r>
              <a:rPr lang="fr-FR" sz="1350" b="1" dirty="0">
                <a:solidFill>
                  <a:srgbClr val="FF0000"/>
                </a:solidFill>
              </a:rPr>
              <a:t> to the ports?</a:t>
            </a:r>
          </a:p>
          <a:p>
            <a:endParaRPr lang="fr-FR" sz="1350" b="1" dirty="0">
              <a:solidFill>
                <a:srgbClr val="FF0000"/>
              </a:solidFill>
            </a:endParaRPr>
          </a:p>
          <a:p>
            <a:endParaRPr lang="fr-FR" sz="1350" b="1" dirty="0">
              <a:solidFill>
                <a:srgbClr val="FF0000"/>
              </a:solidFill>
            </a:endParaRPr>
          </a:p>
          <a:p>
            <a:endParaRPr lang="fr-FR" sz="1350" b="1" dirty="0">
              <a:solidFill>
                <a:srgbClr val="FF0000"/>
              </a:solidFill>
            </a:endParaRPr>
          </a:p>
          <a:p>
            <a:r>
              <a:rPr lang="fr-FR" sz="1350" b="1" dirty="0">
                <a:solidFill>
                  <a:srgbClr val="FF0000"/>
                </a:solidFill>
              </a:rPr>
              <a:t>If </a:t>
            </a:r>
            <a:r>
              <a:rPr lang="fr-FR" sz="1350" b="1" dirty="0" err="1">
                <a:solidFill>
                  <a:srgbClr val="FF0000"/>
                </a:solidFill>
              </a:rPr>
              <a:t>you</a:t>
            </a:r>
            <a:r>
              <a:rPr lang="fr-FR" sz="1350" b="1" dirty="0">
                <a:solidFill>
                  <a:srgbClr val="FF0000"/>
                </a:solidFill>
              </a:rPr>
              <a:t> do not </a:t>
            </a:r>
            <a:r>
              <a:rPr lang="fr-FR" sz="1350" b="1" dirty="0" err="1">
                <a:solidFill>
                  <a:srgbClr val="FF0000"/>
                </a:solidFill>
              </a:rPr>
              <a:t>assign</a:t>
            </a:r>
            <a:r>
              <a:rPr lang="fr-FR" sz="1350" b="1" dirty="0">
                <a:solidFill>
                  <a:srgbClr val="FF0000"/>
                </a:solidFill>
              </a:rPr>
              <a:t> the ports </a:t>
            </a:r>
            <a:r>
              <a:rPr lang="fr-FR" sz="1350" b="1" dirty="0" err="1">
                <a:solidFill>
                  <a:srgbClr val="FF0000"/>
                </a:solidFill>
              </a:rPr>
              <a:t>that</a:t>
            </a:r>
            <a:r>
              <a:rPr lang="fr-FR" sz="1350" b="1" dirty="0">
                <a:solidFill>
                  <a:srgbClr val="FF0000"/>
                </a:solidFill>
              </a:rPr>
              <a:t> </a:t>
            </a:r>
            <a:r>
              <a:rPr lang="fr-FR" sz="1350" b="1" dirty="0" err="1">
                <a:solidFill>
                  <a:srgbClr val="FF0000"/>
                </a:solidFill>
              </a:rPr>
              <a:t>you</a:t>
            </a:r>
            <a:r>
              <a:rPr lang="fr-FR" sz="1350" b="1" dirty="0">
                <a:solidFill>
                  <a:srgbClr val="FF0000"/>
                </a:solidFill>
              </a:rPr>
              <a:t> </a:t>
            </a:r>
            <a:r>
              <a:rPr lang="fr-FR" sz="1350" b="1" dirty="0" err="1">
                <a:solidFill>
                  <a:srgbClr val="FF0000"/>
                </a:solidFill>
              </a:rPr>
              <a:t>want</a:t>
            </a:r>
            <a:r>
              <a:rPr lang="fr-FR" sz="1350" b="1" dirty="0">
                <a:solidFill>
                  <a:srgbClr val="FF0000"/>
                </a:solidFill>
              </a:rPr>
              <a:t> the </a:t>
            </a:r>
            <a:r>
              <a:rPr lang="fr-FR" sz="1350" b="1" dirty="0" err="1">
                <a:solidFill>
                  <a:srgbClr val="FF0000"/>
                </a:solidFill>
              </a:rPr>
              <a:t>sensors</a:t>
            </a:r>
            <a:r>
              <a:rPr lang="fr-FR" sz="1350" b="1" dirty="0">
                <a:solidFill>
                  <a:srgbClr val="FF0000"/>
                </a:solidFill>
              </a:rPr>
              <a:t> to </a:t>
            </a:r>
            <a:r>
              <a:rPr lang="fr-FR" sz="1350" b="1" dirty="0" err="1">
                <a:solidFill>
                  <a:srgbClr val="FF0000"/>
                </a:solidFill>
              </a:rPr>
              <a:t>be</a:t>
            </a:r>
            <a:r>
              <a:rPr lang="fr-FR" sz="1350" b="1" dirty="0">
                <a:solidFill>
                  <a:srgbClr val="FF0000"/>
                </a:solidFill>
              </a:rPr>
              <a:t> </a:t>
            </a:r>
            <a:r>
              <a:rPr lang="fr-FR" sz="1350" b="1" dirty="0" err="1">
                <a:solidFill>
                  <a:srgbClr val="FF0000"/>
                </a:solidFill>
              </a:rPr>
              <a:t>connected</a:t>
            </a:r>
            <a:r>
              <a:rPr lang="fr-FR" sz="1350" b="1" dirty="0">
                <a:solidFill>
                  <a:srgbClr val="FF0000"/>
                </a:solidFill>
              </a:rPr>
              <a:t> to </a:t>
            </a:r>
            <a:r>
              <a:rPr lang="fr-FR" sz="1350" b="1" dirty="0" err="1">
                <a:solidFill>
                  <a:srgbClr val="FF0000"/>
                </a:solidFill>
              </a:rPr>
              <a:t>what</a:t>
            </a:r>
            <a:r>
              <a:rPr lang="fr-FR" sz="1350" b="1" dirty="0">
                <a:solidFill>
                  <a:srgbClr val="FF0000"/>
                </a:solidFill>
              </a:rPr>
              <a:t> are the default ports:</a:t>
            </a:r>
          </a:p>
          <a:p>
            <a:pPr marL="192847" indent="-192847">
              <a:buFont typeface="Arial" panose="020B0604020202020204" pitchFamily="34" charset="0"/>
              <a:buChar char="•"/>
            </a:pPr>
            <a:endParaRPr lang="fr-FR" sz="1350" b="1" dirty="0">
              <a:solidFill>
                <a:srgbClr val="FF0000"/>
              </a:solidFill>
            </a:endParaRPr>
          </a:p>
          <a:p>
            <a:pPr marL="192847" indent="-192847">
              <a:buFont typeface="Arial" panose="020B0604020202020204" pitchFamily="34" charset="0"/>
              <a:buChar char="•"/>
            </a:pPr>
            <a:r>
              <a:rPr lang="fr-FR" sz="1350" b="1" dirty="0">
                <a:solidFill>
                  <a:srgbClr val="FF0000"/>
                </a:solidFill>
              </a:rPr>
              <a:t>Port 1: </a:t>
            </a:r>
          </a:p>
          <a:p>
            <a:pPr marL="192847" indent="-192847">
              <a:buFont typeface="Arial" panose="020B0604020202020204" pitchFamily="34" charset="0"/>
              <a:buChar char="•"/>
            </a:pPr>
            <a:r>
              <a:rPr lang="fr-FR" sz="1350" b="1" dirty="0">
                <a:solidFill>
                  <a:srgbClr val="FF0000"/>
                </a:solidFill>
              </a:rPr>
              <a:t>Port 2: </a:t>
            </a:r>
          </a:p>
          <a:p>
            <a:pPr marL="192847" indent="-192847">
              <a:buFont typeface="Arial" panose="020B0604020202020204" pitchFamily="34" charset="0"/>
              <a:buChar char="•"/>
            </a:pPr>
            <a:r>
              <a:rPr lang="fr-FR" sz="1350" b="1" dirty="0">
                <a:solidFill>
                  <a:srgbClr val="FF0000"/>
                </a:solidFill>
              </a:rPr>
              <a:t>Port 3: </a:t>
            </a:r>
          </a:p>
          <a:p>
            <a:pPr marL="192847" indent="-192847">
              <a:buFont typeface="Arial" panose="020B0604020202020204" pitchFamily="34" charset="0"/>
              <a:buChar char="•"/>
            </a:pPr>
            <a:r>
              <a:rPr lang="fr-FR" sz="1350" b="1" dirty="0">
                <a:solidFill>
                  <a:srgbClr val="FF0000"/>
                </a:solidFill>
              </a:rPr>
              <a:t>Port 4:</a:t>
            </a:r>
          </a:p>
          <a:p>
            <a:pPr marL="192847" indent="-192847">
              <a:buFont typeface="Arial" panose="020B0604020202020204" pitchFamily="34" charset="0"/>
              <a:buChar char="•"/>
            </a:pPr>
            <a:endParaRPr lang="fr-FR" sz="1350" b="1" dirty="0">
              <a:solidFill>
                <a:srgbClr val="FF0000"/>
              </a:solidFill>
            </a:endParaRPr>
          </a:p>
          <a:p>
            <a:r>
              <a:rPr lang="fr-FR" sz="1350" b="1" dirty="0" err="1">
                <a:solidFill>
                  <a:srgbClr val="FF0000"/>
                </a:solidFill>
              </a:rPr>
              <a:t>What</a:t>
            </a:r>
            <a:r>
              <a:rPr lang="fr-FR" sz="1350" b="1" dirty="0">
                <a:solidFill>
                  <a:srgbClr val="FF0000"/>
                </a:solidFill>
              </a:rPr>
              <a:t> </a:t>
            </a:r>
            <a:r>
              <a:rPr lang="fr-FR" sz="1350" b="1" dirty="0" err="1">
                <a:solidFill>
                  <a:srgbClr val="FF0000"/>
                </a:solidFill>
              </a:rPr>
              <a:t>will</a:t>
            </a:r>
            <a:r>
              <a:rPr lang="fr-FR" sz="1350" b="1" dirty="0">
                <a:solidFill>
                  <a:srgbClr val="FF0000"/>
                </a:solidFill>
              </a:rPr>
              <a:t> </a:t>
            </a:r>
            <a:r>
              <a:rPr lang="fr-FR" sz="1350" b="1" dirty="0" err="1">
                <a:solidFill>
                  <a:srgbClr val="FF0000"/>
                </a:solidFill>
              </a:rPr>
              <a:t>happen</a:t>
            </a:r>
            <a:r>
              <a:rPr lang="fr-FR" sz="1350" b="1" dirty="0">
                <a:solidFill>
                  <a:srgbClr val="FF0000"/>
                </a:solidFill>
              </a:rPr>
              <a:t> if </a:t>
            </a:r>
            <a:r>
              <a:rPr lang="fr-FR" sz="1350" b="1" dirty="0" err="1">
                <a:solidFill>
                  <a:srgbClr val="FF0000"/>
                </a:solidFill>
              </a:rPr>
              <a:t>you</a:t>
            </a:r>
            <a:r>
              <a:rPr lang="fr-FR" sz="1350" b="1" dirty="0">
                <a:solidFill>
                  <a:srgbClr val="FF0000"/>
                </a:solidFill>
              </a:rPr>
              <a:t> do not put the </a:t>
            </a:r>
            <a:r>
              <a:rPr lang="fr-FR" sz="1350" b="1" dirty="0" err="1">
                <a:solidFill>
                  <a:srgbClr val="FF0000"/>
                </a:solidFill>
              </a:rPr>
              <a:t>sensors</a:t>
            </a:r>
            <a:r>
              <a:rPr lang="fr-FR" sz="1350" b="1" dirty="0">
                <a:solidFill>
                  <a:srgbClr val="FF0000"/>
                </a:solidFill>
              </a:rPr>
              <a:t> in the default ports?/</a:t>
            </a:r>
          </a:p>
          <a:p>
            <a:endParaRPr lang="fr-FR" sz="1350" b="1" dirty="0">
              <a:solidFill>
                <a:srgbClr val="FF0000"/>
              </a:solidFill>
            </a:endParaRPr>
          </a:p>
          <a:p>
            <a:endParaRPr lang="fr-FR" sz="1350" b="1" dirty="0">
              <a:solidFill>
                <a:srgbClr val="FF0000"/>
              </a:solidFill>
            </a:endParaRPr>
          </a:p>
          <a:p>
            <a:endParaRPr lang="en-GB" sz="1350" dirty="0"/>
          </a:p>
        </p:txBody>
      </p:sp>
      <p:sp>
        <p:nvSpPr>
          <p:cNvPr id="22" name="TextBox 21"/>
          <p:cNvSpPr txBox="1"/>
          <p:nvPr/>
        </p:nvSpPr>
        <p:spPr>
          <a:xfrm>
            <a:off x="7897628" y="4615722"/>
            <a:ext cx="2635657" cy="452753"/>
          </a:xfrm>
          <a:prstGeom prst="rect">
            <a:avLst/>
          </a:prstGeom>
          <a:solidFill>
            <a:schemeClr val="bg1"/>
          </a:solidFill>
          <a:ln w="38100">
            <a:solidFill>
              <a:srgbClr val="C00000"/>
            </a:solidFill>
          </a:ln>
        </p:spPr>
        <p:txBody>
          <a:bodyPr wrap="square" rtlCol="0">
            <a:spAutoFit/>
          </a:bodyPr>
          <a:lstStyle/>
          <a:p>
            <a:pPr algn="ctr"/>
            <a:r>
              <a:rPr lang="en-GB" sz="2342" b="1" dirty="0"/>
              <a:t>NAME?</a:t>
            </a:r>
            <a:endParaRPr lang="en-GB" sz="2342" dirty="0"/>
          </a:p>
        </p:txBody>
      </p:sp>
      <p:sp>
        <p:nvSpPr>
          <p:cNvPr id="23" name="TextBox 22"/>
          <p:cNvSpPr txBox="1"/>
          <p:nvPr/>
        </p:nvSpPr>
        <p:spPr>
          <a:xfrm>
            <a:off x="7854817" y="9372302"/>
            <a:ext cx="2635657" cy="452753"/>
          </a:xfrm>
          <a:prstGeom prst="rect">
            <a:avLst/>
          </a:prstGeom>
          <a:solidFill>
            <a:schemeClr val="bg1"/>
          </a:solidFill>
          <a:ln w="38100">
            <a:solidFill>
              <a:srgbClr val="C00000"/>
            </a:solidFill>
          </a:ln>
        </p:spPr>
        <p:txBody>
          <a:bodyPr wrap="square" rtlCol="0">
            <a:spAutoFit/>
          </a:bodyPr>
          <a:lstStyle/>
          <a:p>
            <a:pPr algn="ctr"/>
            <a:r>
              <a:rPr lang="en-GB" sz="2342" b="1" dirty="0"/>
              <a:t>NAME?</a:t>
            </a:r>
            <a:endParaRPr lang="en-GB" sz="2342" dirty="0"/>
          </a:p>
        </p:txBody>
      </p:sp>
      <p:sp>
        <p:nvSpPr>
          <p:cNvPr id="24" name="TextBox 23"/>
          <p:cNvSpPr txBox="1"/>
          <p:nvPr/>
        </p:nvSpPr>
        <p:spPr>
          <a:xfrm>
            <a:off x="10689365" y="7521809"/>
            <a:ext cx="3510705" cy="2377574"/>
          </a:xfrm>
          <a:prstGeom prst="rect">
            <a:avLst/>
          </a:prstGeom>
          <a:noFill/>
          <a:ln w="38100">
            <a:solidFill>
              <a:srgbClr val="C00000"/>
            </a:solidFill>
          </a:ln>
        </p:spPr>
        <p:txBody>
          <a:bodyPr wrap="square" rtlCol="0">
            <a:spAutoFit/>
          </a:bodyPr>
          <a:lstStyle/>
          <a:p>
            <a:r>
              <a:rPr lang="fr-FR" sz="1350" b="1" dirty="0" err="1">
                <a:solidFill>
                  <a:srgbClr val="FF0000"/>
                </a:solidFill>
              </a:rPr>
              <a:t>What</a:t>
            </a:r>
            <a:r>
              <a:rPr lang="fr-FR" sz="1350" b="1" dirty="0">
                <a:solidFill>
                  <a:srgbClr val="FF0000"/>
                </a:solidFill>
              </a:rPr>
              <a:t> are the </a:t>
            </a:r>
            <a:r>
              <a:rPr lang="fr-FR" sz="1350" b="1" u="sng" dirty="0" err="1">
                <a:solidFill>
                  <a:srgbClr val="FF0000"/>
                </a:solidFill>
              </a:rPr>
              <a:t>lettered</a:t>
            </a:r>
            <a:r>
              <a:rPr lang="fr-FR" sz="1350" b="1" dirty="0">
                <a:solidFill>
                  <a:srgbClr val="FF0000"/>
                </a:solidFill>
              </a:rPr>
              <a:t> ports </a:t>
            </a:r>
            <a:r>
              <a:rPr lang="fr-FR" sz="1350" b="1" dirty="0" err="1">
                <a:solidFill>
                  <a:srgbClr val="FF0000"/>
                </a:solidFill>
              </a:rPr>
              <a:t>used</a:t>
            </a:r>
            <a:r>
              <a:rPr lang="fr-FR" sz="1350" b="1" dirty="0">
                <a:solidFill>
                  <a:srgbClr val="FF0000"/>
                </a:solidFill>
              </a:rPr>
              <a:t> for?</a:t>
            </a:r>
          </a:p>
          <a:p>
            <a:endParaRPr lang="fr-FR" sz="1350" b="1" dirty="0">
              <a:solidFill>
                <a:srgbClr val="FF0000"/>
              </a:solidFill>
            </a:endParaRPr>
          </a:p>
          <a:p>
            <a:endParaRPr lang="fr-FR" sz="1350" b="1" dirty="0">
              <a:solidFill>
                <a:srgbClr val="FF0000"/>
              </a:solidFill>
            </a:endParaRPr>
          </a:p>
          <a:p>
            <a:r>
              <a:rPr lang="fr-FR" sz="1350" b="1" dirty="0">
                <a:solidFill>
                  <a:srgbClr val="FF0000"/>
                </a:solidFill>
              </a:rPr>
              <a:t>If </a:t>
            </a:r>
            <a:r>
              <a:rPr lang="fr-FR" sz="1350" b="1" dirty="0" err="1">
                <a:solidFill>
                  <a:srgbClr val="FF0000"/>
                </a:solidFill>
              </a:rPr>
              <a:t>you</a:t>
            </a:r>
            <a:r>
              <a:rPr lang="fr-FR" sz="1350" b="1" dirty="0">
                <a:solidFill>
                  <a:srgbClr val="FF0000"/>
                </a:solidFill>
              </a:rPr>
              <a:t> do not </a:t>
            </a:r>
            <a:r>
              <a:rPr lang="fr-FR" sz="1350" b="1" dirty="0" err="1">
                <a:solidFill>
                  <a:srgbClr val="FF0000"/>
                </a:solidFill>
              </a:rPr>
              <a:t>assign</a:t>
            </a:r>
            <a:r>
              <a:rPr lang="fr-FR" sz="1350" b="1" dirty="0">
                <a:solidFill>
                  <a:srgbClr val="FF0000"/>
                </a:solidFill>
              </a:rPr>
              <a:t> the ports </a:t>
            </a:r>
            <a:r>
              <a:rPr lang="fr-FR" sz="1350" b="1" dirty="0" err="1">
                <a:solidFill>
                  <a:srgbClr val="FF0000"/>
                </a:solidFill>
              </a:rPr>
              <a:t>that</a:t>
            </a:r>
            <a:r>
              <a:rPr lang="fr-FR" sz="1350" b="1" dirty="0">
                <a:solidFill>
                  <a:srgbClr val="FF0000"/>
                </a:solidFill>
              </a:rPr>
              <a:t> </a:t>
            </a:r>
            <a:r>
              <a:rPr lang="fr-FR" sz="1350" b="1" dirty="0" err="1">
                <a:solidFill>
                  <a:srgbClr val="FF0000"/>
                </a:solidFill>
              </a:rPr>
              <a:t>you</a:t>
            </a:r>
            <a:r>
              <a:rPr lang="fr-FR" sz="1350" b="1" dirty="0">
                <a:solidFill>
                  <a:srgbClr val="FF0000"/>
                </a:solidFill>
              </a:rPr>
              <a:t> </a:t>
            </a:r>
            <a:r>
              <a:rPr lang="fr-FR" sz="1350" b="1" dirty="0" err="1">
                <a:solidFill>
                  <a:srgbClr val="FF0000"/>
                </a:solidFill>
              </a:rPr>
              <a:t>want</a:t>
            </a:r>
            <a:r>
              <a:rPr lang="fr-FR" sz="1350" b="1" dirty="0">
                <a:solidFill>
                  <a:srgbClr val="FF0000"/>
                </a:solidFill>
              </a:rPr>
              <a:t> the </a:t>
            </a:r>
            <a:r>
              <a:rPr lang="fr-FR" sz="1350" b="1" dirty="0" err="1">
                <a:solidFill>
                  <a:srgbClr val="FF0000"/>
                </a:solidFill>
              </a:rPr>
              <a:t>motors</a:t>
            </a:r>
            <a:r>
              <a:rPr lang="fr-FR" sz="1350" b="1" dirty="0">
                <a:solidFill>
                  <a:srgbClr val="FF0000"/>
                </a:solidFill>
              </a:rPr>
              <a:t> to </a:t>
            </a:r>
            <a:r>
              <a:rPr lang="fr-FR" sz="1350" b="1" dirty="0" err="1">
                <a:solidFill>
                  <a:srgbClr val="FF0000"/>
                </a:solidFill>
              </a:rPr>
              <a:t>be</a:t>
            </a:r>
            <a:r>
              <a:rPr lang="fr-FR" sz="1350" b="1" dirty="0">
                <a:solidFill>
                  <a:srgbClr val="FF0000"/>
                </a:solidFill>
              </a:rPr>
              <a:t> </a:t>
            </a:r>
            <a:r>
              <a:rPr lang="fr-FR" sz="1350" b="1" dirty="0" err="1">
                <a:solidFill>
                  <a:srgbClr val="FF0000"/>
                </a:solidFill>
              </a:rPr>
              <a:t>connected</a:t>
            </a:r>
            <a:r>
              <a:rPr lang="fr-FR" sz="1350" b="1" dirty="0">
                <a:solidFill>
                  <a:srgbClr val="FF0000"/>
                </a:solidFill>
              </a:rPr>
              <a:t> to </a:t>
            </a:r>
            <a:r>
              <a:rPr lang="fr-FR" sz="1350" b="1" dirty="0" err="1">
                <a:solidFill>
                  <a:srgbClr val="FF0000"/>
                </a:solidFill>
              </a:rPr>
              <a:t>what</a:t>
            </a:r>
            <a:r>
              <a:rPr lang="fr-FR" sz="1350" b="1" dirty="0">
                <a:solidFill>
                  <a:srgbClr val="FF0000"/>
                </a:solidFill>
              </a:rPr>
              <a:t> are the default ports:</a:t>
            </a:r>
          </a:p>
          <a:p>
            <a:pPr marL="192847" indent="-192847">
              <a:buFont typeface="Arial" panose="020B0604020202020204" pitchFamily="34" charset="0"/>
              <a:buChar char="•"/>
            </a:pPr>
            <a:endParaRPr lang="fr-FR" sz="1350" b="1" dirty="0">
              <a:solidFill>
                <a:srgbClr val="FF0000"/>
              </a:solidFill>
            </a:endParaRPr>
          </a:p>
          <a:p>
            <a:pPr marL="192847" indent="-192847">
              <a:buFont typeface="Arial" panose="020B0604020202020204" pitchFamily="34" charset="0"/>
              <a:buChar char="•"/>
            </a:pPr>
            <a:r>
              <a:rPr lang="fr-FR" sz="1350" b="1" dirty="0">
                <a:solidFill>
                  <a:srgbClr val="FF0000"/>
                </a:solidFill>
              </a:rPr>
              <a:t>Port A: </a:t>
            </a:r>
          </a:p>
          <a:p>
            <a:pPr marL="192847" indent="-192847">
              <a:buFont typeface="Arial" panose="020B0604020202020204" pitchFamily="34" charset="0"/>
              <a:buChar char="•"/>
            </a:pPr>
            <a:r>
              <a:rPr lang="fr-FR" sz="1350" b="1" dirty="0">
                <a:solidFill>
                  <a:srgbClr val="FF0000"/>
                </a:solidFill>
              </a:rPr>
              <a:t>Port B and C: </a:t>
            </a:r>
          </a:p>
          <a:p>
            <a:pPr marL="192847" indent="-192847">
              <a:buFont typeface="Arial" panose="020B0604020202020204" pitchFamily="34" charset="0"/>
              <a:buChar char="•"/>
            </a:pPr>
            <a:r>
              <a:rPr lang="fr-FR" sz="1350" b="1" dirty="0">
                <a:solidFill>
                  <a:srgbClr val="FF0000"/>
                </a:solidFill>
              </a:rPr>
              <a:t>Port D:</a:t>
            </a:r>
          </a:p>
          <a:p>
            <a:endParaRPr lang="en-GB" sz="1350" dirty="0"/>
          </a:p>
        </p:txBody>
      </p:sp>
    </p:spTree>
    <p:extLst>
      <p:ext uri="{BB962C8B-B14F-4D97-AF65-F5344CB8AC3E}">
        <p14:creationId xmlns:p14="http://schemas.microsoft.com/office/powerpoint/2010/main" val="3210330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89694" y="9910573"/>
            <a:ext cx="651140" cy="574987"/>
          </a:xfrm>
        </p:spPr>
        <p:txBody>
          <a:bodyPr/>
          <a:lstStyle/>
          <a:p>
            <a:fld id="{AB3C4260-636D-4092-8505-FAD6DC5A21E2}" type="slidenum">
              <a:rPr lang="en-GB" smtClean="0"/>
              <a:t>11</a:t>
            </a:fld>
            <a:endParaRPr lang="en-GB"/>
          </a:p>
        </p:txBody>
      </p:sp>
      <p:sp>
        <p:nvSpPr>
          <p:cNvPr id="4" name="Title 1"/>
          <p:cNvSpPr txBox="1">
            <a:spLocks/>
          </p:cNvSpPr>
          <p:nvPr/>
        </p:nvSpPr>
        <p:spPr>
          <a:xfrm>
            <a:off x="1873269" y="446107"/>
            <a:ext cx="12512733" cy="949780"/>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4a: research on software</a:t>
            </a:r>
          </a:p>
          <a:p>
            <a:pPr algn="ctr"/>
            <a:endParaRPr lang="en-GB" sz="4499" b="1" dirty="0">
              <a:solidFill>
                <a:srgbClr val="FF0000"/>
              </a:solidFill>
            </a:endParaRPr>
          </a:p>
        </p:txBody>
      </p:sp>
      <p:sp>
        <p:nvSpPr>
          <p:cNvPr id="9" name="TextBox 8"/>
          <p:cNvSpPr txBox="1"/>
          <p:nvPr/>
        </p:nvSpPr>
        <p:spPr>
          <a:xfrm>
            <a:off x="1755722" y="1201356"/>
            <a:ext cx="12283812" cy="1173591"/>
          </a:xfrm>
          <a:prstGeom prst="rect">
            <a:avLst/>
          </a:prstGeom>
          <a:noFill/>
        </p:spPr>
        <p:txBody>
          <a:bodyPr wrap="square" rtlCol="0">
            <a:spAutoFit/>
          </a:bodyPr>
          <a:lstStyle/>
          <a:p>
            <a:r>
              <a:rPr lang="en-GB" sz="2342" b="1" dirty="0">
                <a:solidFill>
                  <a:srgbClr val="FF0000"/>
                </a:solidFill>
              </a:rPr>
              <a:t>Open up the “LEGO MINDSTORMS EV3” software you will be using to program your robot. Use the help Manual on </a:t>
            </a:r>
            <a:r>
              <a:rPr lang="en-GB" sz="2342" b="1" u="sng" dirty="0">
                <a:solidFill>
                  <a:schemeClr val="tx1">
                    <a:lumMod val="95000"/>
                    <a:lumOff val="5000"/>
                  </a:schemeClr>
                </a:solidFill>
              </a:rPr>
              <a:t>PAGE 35 </a:t>
            </a:r>
            <a:r>
              <a:rPr lang="en-GB" sz="2342" b="1" dirty="0">
                <a:solidFill>
                  <a:srgbClr val="FF0000"/>
                </a:solidFill>
              </a:rPr>
              <a:t>to help you describe the labels to the parts below.</a:t>
            </a:r>
          </a:p>
        </p:txBody>
      </p:sp>
      <p:pic>
        <p:nvPicPr>
          <p:cNvPr id="6" name="Picture 5"/>
          <p:cNvPicPr>
            <a:picLocks noChangeAspect="1"/>
          </p:cNvPicPr>
          <p:nvPr/>
        </p:nvPicPr>
        <p:blipFill>
          <a:blip r:embed="rId2"/>
          <a:stretch>
            <a:fillRect/>
          </a:stretch>
        </p:blipFill>
        <p:spPr>
          <a:xfrm>
            <a:off x="596039" y="2151136"/>
            <a:ext cx="10373065" cy="5837941"/>
          </a:xfrm>
          <a:prstGeom prst="rect">
            <a:avLst/>
          </a:prstGeom>
          <a:ln w="38100">
            <a:solidFill>
              <a:srgbClr val="C00000"/>
            </a:solidFill>
          </a:ln>
        </p:spPr>
      </p:pic>
      <p:sp>
        <p:nvSpPr>
          <p:cNvPr id="13" name="TextBox 12"/>
          <p:cNvSpPr txBox="1"/>
          <p:nvPr/>
        </p:nvSpPr>
        <p:spPr>
          <a:xfrm>
            <a:off x="537211" y="8196162"/>
            <a:ext cx="3349076" cy="2169825"/>
          </a:xfrm>
          <a:prstGeom prst="rect">
            <a:avLst/>
          </a:prstGeom>
          <a:solidFill>
            <a:schemeClr val="bg1"/>
          </a:solidFill>
          <a:ln w="38100">
            <a:solidFill>
              <a:srgbClr val="C00000"/>
            </a:solidFill>
          </a:ln>
        </p:spPr>
        <p:txBody>
          <a:bodyPr wrap="square" rtlCol="0">
            <a:spAutoFit/>
          </a:bodyPr>
          <a:lstStyle/>
          <a:p>
            <a:r>
              <a:rPr lang="en-GB" sz="1350" b="1" dirty="0">
                <a:solidFill>
                  <a:srgbClr val="FF0000"/>
                </a:solidFill>
              </a:rPr>
              <a:t>1.</a:t>
            </a:r>
          </a:p>
          <a:p>
            <a:r>
              <a:rPr lang="en-GB" sz="1350" b="1" dirty="0">
                <a:solidFill>
                  <a:srgbClr val="FF0000"/>
                </a:solidFill>
              </a:rPr>
              <a:t> </a:t>
            </a: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dirty="0"/>
          </a:p>
          <a:p>
            <a:endParaRPr lang="en-GB" sz="1350" dirty="0"/>
          </a:p>
        </p:txBody>
      </p:sp>
      <p:sp>
        <p:nvSpPr>
          <p:cNvPr id="14" name="TextBox 13"/>
          <p:cNvSpPr txBox="1"/>
          <p:nvPr/>
        </p:nvSpPr>
        <p:spPr>
          <a:xfrm>
            <a:off x="4094102" y="8196161"/>
            <a:ext cx="3349076" cy="2169825"/>
          </a:xfrm>
          <a:prstGeom prst="rect">
            <a:avLst/>
          </a:prstGeom>
          <a:solidFill>
            <a:schemeClr val="bg1"/>
          </a:solidFill>
          <a:ln w="38100">
            <a:solidFill>
              <a:srgbClr val="C00000"/>
            </a:solidFill>
          </a:ln>
        </p:spPr>
        <p:txBody>
          <a:bodyPr wrap="square" rtlCol="0">
            <a:spAutoFit/>
          </a:bodyPr>
          <a:lstStyle/>
          <a:p>
            <a:r>
              <a:rPr lang="en-GB" sz="1350" b="1" dirty="0">
                <a:solidFill>
                  <a:srgbClr val="FF0000"/>
                </a:solidFill>
              </a:rPr>
              <a:t>2.</a:t>
            </a:r>
          </a:p>
          <a:p>
            <a:r>
              <a:rPr lang="en-GB" sz="1350" b="1" dirty="0">
                <a:solidFill>
                  <a:srgbClr val="FF0000"/>
                </a:solidFill>
              </a:rPr>
              <a:t> </a:t>
            </a: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dirty="0"/>
          </a:p>
          <a:p>
            <a:endParaRPr lang="en-GB" sz="1350" dirty="0"/>
          </a:p>
        </p:txBody>
      </p:sp>
      <p:sp>
        <p:nvSpPr>
          <p:cNvPr id="16" name="TextBox 15"/>
          <p:cNvSpPr txBox="1"/>
          <p:nvPr/>
        </p:nvSpPr>
        <p:spPr>
          <a:xfrm>
            <a:off x="7620028" y="8196161"/>
            <a:ext cx="3349076" cy="2169825"/>
          </a:xfrm>
          <a:prstGeom prst="rect">
            <a:avLst/>
          </a:prstGeom>
          <a:solidFill>
            <a:schemeClr val="bg1"/>
          </a:solidFill>
          <a:ln w="38100">
            <a:solidFill>
              <a:srgbClr val="C00000"/>
            </a:solidFill>
          </a:ln>
        </p:spPr>
        <p:txBody>
          <a:bodyPr wrap="square" rtlCol="0">
            <a:spAutoFit/>
          </a:bodyPr>
          <a:lstStyle/>
          <a:p>
            <a:r>
              <a:rPr lang="en-GB" sz="1350" b="1" dirty="0">
                <a:solidFill>
                  <a:srgbClr val="FF0000"/>
                </a:solidFill>
              </a:rPr>
              <a:t>3.</a:t>
            </a:r>
          </a:p>
          <a:p>
            <a:r>
              <a:rPr lang="en-GB" sz="1350" b="1" dirty="0">
                <a:solidFill>
                  <a:srgbClr val="FF0000"/>
                </a:solidFill>
              </a:rPr>
              <a:t> </a:t>
            </a: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dirty="0"/>
          </a:p>
          <a:p>
            <a:endParaRPr lang="en-GB" sz="1350" dirty="0"/>
          </a:p>
        </p:txBody>
      </p:sp>
      <p:sp>
        <p:nvSpPr>
          <p:cNvPr id="19" name="TextBox 18"/>
          <p:cNvSpPr txBox="1"/>
          <p:nvPr/>
        </p:nvSpPr>
        <p:spPr>
          <a:xfrm>
            <a:off x="11145955" y="8196162"/>
            <a:ext cx="3349076" cy="2169825"/>
          </a:xfrm>
          <a:prstGeom prst="rect">
            <a:avLst/>
          </a:prstGeom>
          <a:solidFill>
            <a:schemeClr val="bg1"/>
          </a:solidFill>
          <a:ln w="38100">
            <a:solidFill>
              <a:srgbClr val="C00000"/>
            </a:solidFill>
          </a:ln>
        </p:spPr>
        <p:txBody>
          <a:bodyPr wrap="square" rtlCol="0">
            <a:spAutoFit/>
          </a:bodyPr>
          <a:lstStyle/>
          <a:p>
            <a:r>
              <a:rPr lang="en-GB" sz="1350" b="1" dirty="0">
                <a:solidFill>
                  <a:srgbClr val="FF0000"/>
                </a:solidFill>
              </a:rPr>
              <a:t>4.</a:t>
            </a:r>
          </a:p>
          <a:p>
            <a:r>
              <a:rPr lang="en-GB" sz="1350" b="1" dirty="0">
                <a:solidFill>
                  <a:srgbClr val="FF0000"/>
                </a:solidFill>
              </a:rPr>
              <a:t> </a:t>
            </a: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dirty="0"/>
          </a:p>
          <a:p>
            <a:endParaRPr lang="en-GB" sz="1350" dirty="0"/>
          </a:p>
        </p:txBody>
      </p:sp>
      <p:sp>
        <p:nvSpPr>
          <p:cNvPr id="20" name="TextBox 19"/>
          <p:cNvSpPr txBox="1"/>
          <p:nvPr/>
        </p:nvSpPr>
        <p:spPr>
          <a:xfrm>
            <a:off x="11145955" y="5781800"/>
            <a:ext cx="3349076" cy="2169825"/>
          </a:xfrm>
          <a:prstGeom prst="rect">
            <a:avLst/>
          </a:prstGeom>
          <a:solidFill>
            <a:schemeClr val="bg1"/>
          </a:solidFill>
          <a:ln w="38100">
            <a:solidFill>
              <a:srgbClr val="C00000"/>
            </a:solidFill>
          </a:ln>
        </p:spPr>
        <p:txBody>
          <a:bodyPr wrap="square" rtlCol="0">
            <a:spAutoFit/>
          </a:bodyPr>
          <a:lstStyle/>
          <a:p>
            <a:r>
              <a:rPr lang="en-GB" sz="1350" b="1" dirty="0">
                <a:solidFill>
                  <a:srgbClr val="FF0000"/>
                </a:solidFill>
              </a:rPr>
              <a:t>5.</a:t>
            </a:r>
          </a:p>
          <a:p>
            <a:r>
              <a:rPr lang="en-GB" sz="1350" b="1" dirty="0">
                <a:solidFill>
                  <a:srgbClr val="FF0000"/>
                </a:solidFill>
              </a:rPr>
              <a:t> </a:t>
            </a: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b="1" dirty="0">
              <a:solidFill>
                <a:srgbClr val="FF0000"/>
              </a:solidFill>
            </a:endParaRPr>
          </a:p>
          <a:p>
            <a:endParaRPr lang="en-GB" sz="1350" dirty="0"/>
          </a:p>
          <a:p>
            <a:endParaRPr lang="en-GB" sz="1350" dirty="0"/>
          </a:p>
        </p:txBody>
      </p:sp>
    </p:spTree>
    <p:extLst>
      <p:ext uri="{BB962C8B-B14F-4D97-AF65-F5344CB8AC3E}">
        <p14:creationId xmlns:p14="http://schemas.microsoft.com/office/powerpoint/2010/main" val="3741822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89694" y="9910573"/>
            <a:ext cx="651140" cy="574987"/>
          </a:xfrm>
        </p:spPr>
        <p:txBody>
          <a:bodyPr/>
          <a:lstStyle/>
          <a:p>
            <a:fld id="{AB3C4260-636D-4092-8505-FAD6DC5A21E2}" type="slidenum">
              <a:rPr lang="en-GB" smtClean="0"/>
              <a:t>12</a:t>
            </a:fld>
            <a:endParaRPr lang="en-GB"/>
          </a:p>
        </p:txBody>
      </p:sp>
      <p:sp>
        <p:nvSpPr>
          <p:cNvPr id="4" name="Title 1"/>
          <p:cNvSpPr txBox="1">
            <a:spLocks/>
          </p:cNvSpPr>
          <p:nvPr/>
        </p:nvSpPr>
        <p:spPr>
          <a:xfrm>
            <a:off x="1873269" y="446107"/>
            <a:ext cx="12512733" cy="949780"/>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4B: research on software</a:t>
            </a:r>
          </a:p>
          <a:p>
            <a:pPr algn="ctr"/>
            <a:endParaRPr lang="en-GB" sz="4499" b="1" dirty="0">
              <a:solidFill>
                <a:srgbClr val="FF0000"/>
              </a:solidFill>
            </a:endParaRPr>
          </a:p>
        </p:txBody>
      </p:sp>
      <p:sp>
        <p:nvSpPr>
          <p:cNvPr id="9" name="TextBox 8"/>
          <p:cNvSpPr txBox="1"/>
          <p:nvPr/>
        </p:nvSpPr>
        <p:spPr>
          <a:xfrm>
            <a:off x="1755722" y="1201356"/>
            <a:ext cx="12283812" cy="1173591"/>
          </a:xfrm>
          <a:prstGeom prst="rect">
            <a:avLst/>
          </a:prstGeom>
          <a:noFill/>
        </p:spPr>
        <p:txBody>
          <a:bodyPr wrap="square" rtlCol="0">
            <a:spAutoFit/>
          </a:bodyPr>
          <a:lstStyle/>
          <a:p>
            <a:r>
              <a:rPr lang="en-GB" sz="2342" b="1" dirty="0">
                <a:solidFill>
                  <a:srgbClr val="FF0000"/>
                </a:solidFill>
              </a:rPr>
              <a:t>Open up the “LEGO MINDSTORMS EV3” software you will be using to program your robot and open the help manual. </a:t>
            </a:r>
          </a:p>
          <a:p>
            <a:r>
              <a:rPr lang="en-GB" sz="2342" b="1" dirty="0">
                <a:solidFill>
                  <a:srgbClr val="FF0000"/>
                </a:solidFill>
              </a:rPr>
              <a:t> </a:t>
            </a:r>
          </a:p>
        </p:txBody>
      </p:sp>
      <p:pic>
        <p:nvPicPr>
          <p:cNvPr id="4098" name="Picture 2" descr="http://static1.1.sqspcdn.com/static/f/967780/22949354/1371725243410/Screenshot_062013_084717_PM.jpg?token=%2BPeYE579Rn9ECbEpd9pKfbmbNZI%3D"/>
          <p:cNvPicPr>
            <a:picLocks noChangeAspect="1" noChangeArrowheads="1"/>
          </p:cNvPicPr>
          <p:nvPr/>
        </p:nvPicPr>
        <p:blipFill rotWithShape="1">
          <a:blip r:embed="rId2">
            <a:extLst>
              <a:ext uri="{28A0092B-C50C-407E-A947-70E740481C1C}">
                <a14:useLocalDpi xmlns:a14="http://schemas.microsoft.com/office/drawing/2010/main" val="0"/>
              </a:ext>
            </a:extLst>
          </a:blip>
          <a:srcRect l="16283" t="74771" r="52407" b="18616"/>
          <a:stretch/>
        </p:blipFill>
        <p:spPr bwMode="auto">
          <a:xfrm>
            <a:off x="2211222" y="2645416"/>
            <a:ext cx="10425675" cy="11866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2945900" y="3238748"/>
            <a:ext cx="1" cy="9987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41572" y="2225566"/>
            <a:ext cx="8943474" cy="369332"/>
          </a:xfrm>
          <a:prstGeom prst="rect">
            <a:avLst/>
          </a:prstGeom>
        </p:spPr>
        <p:txBody>
          <a:bodyPr wrap="none">
            <a:spAutoFit/>
          </a:bodyPr>
          <a:lstStyle/>
          <a:p>
            <a:r>
              <a:rPr lang="en-GB" sz="1800" b="1" dirty="0">
                <a:solidFill>
                  <a:srgbClr val="FF0000"/>
                </a:solidFill>
              </a:rPr>
              <a:t>Question 1: Label what type of programming category each colour represents:</a:t>
            </a:r>
            <a:endParaRPr lang="en-GB" sz="1800" b="1" dirty="0"/>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0563" t="15888" r="10441" b="49319"/>
          <a:stretch/>
        </p:blipFill>
        <p:spPr>
          <a:xfrm>
            <a:off x="1154718" y="5822823"/>
            <a:ext cx="5629662" cy="1542823"/>
          </a:xfrm>
          <a:prstGeom prst="rect">
            <a:avLst/>
          </a:prstGeom>
        </p:spPr>
      </p:pic>
      <p:sp>
        <p:nvSpPr>
          <p:cNvPr id="25" name="TextBox 24"/>
          <p:cNvSpPr txBox="1"/>
          <p:nvPr/>
        </p:nvSpPr>
        <p:spPr>
          <a:xfrm>
            <a:off x="2108367" y="4228115"/>
            <a:ext cx="1733839" cy="300082"/>
          </a:xfrm>
          <a:prstGeom prst="rect">
            <a:avLst/>
          </a:prstGeom>
          <a:noFill/>
          <a:ln w="28575">
            <a:solidFill>
              <a:srgbClr val="C00000"/>
            </a:solidFill>
          </a:ln>
        </p:spPr>
        <p:txBody>
          <a:bodyPr wrap="square" rtlCol="0">
            <a:spAutoFit/>
          </a:bodyPr>
          <a:lstStyle/>
          <a:p>
            <a:endParaRPr lang="en-GB" sz="1350" dirty="0"/>
          </a:p>
        </p:txBody>
      </p:sp>
      <p:cxnSp>
        <p:nvCxnSpPr>
          <p:cNvPr id="27" name="Straight Connector 26"/>
          <p:cNvCxnSpPr/>
          <p:nvPr/>
        </p:nvCxnSpPr>
        <p:spPr>
          <a:xfrm>
            <a:off x="4807083" y="3470118"/>
            <a:ext cx="1" cy="122536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69550" y="4686054"/>
            <a:ext cx="1733839" cy="300082"/>
          </a:xfrm>
          <a:prstGeom prst="rect">
            <a:avLst/>
          </a:prstGeom>
          <a:noFill/>
          <a:ln w="28575">
            <a:solidFill>
              <a:srgbClr val="C00000"/>
            </a:solidFill>
          </a:ln>
        </p:spPr>
        <p:txBody>
          <a:bodyPr wrap="square" rtlCol="0">
            <a:spAutoFit/>
          </a:bodyPr>
          <a:lstStyle/>
          <a:p>
            <a:endParaRPr lang="en-GB" sz="1350" dirty="0"/>
          </a:p>
        </p:txBody>
      </p:sp>
      <p:cxnSp>
        <p:nvCxnSpPr>
          <p:cNvPr id="29" name="Straight Connector 28"/>
          <p:cNvCxnSpPr/>
          <p:nvPr/>
        </p:nvCxnSpPr>
        <p:spPr>
          <a:xfrm>
            <a:off x="6482149" y="3348336"/>
            <a:ext cx="1" cy="88921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44617" y="4228115"/>
            <a:ext cx="1733839" cy="300082"/>
          </a:xfrm>
          <a:prstGeom prst="rect">
            <a:avLst/>
          </a:prstGeom>
          <a:noFill/>
          <a:ln w="28575">
            <a:solidFill>
              <a:srgbClr val="C00000"/>
            </a:solidFill>
          </a:ln>
        </p:spPr>
        <p:txBody>
          <a:bodyPr wrap="square" rtlCol="0">
            <a:spAutoFit/>
          </a:bodyPr>
          <a:lstStyle/>
          <a:p>
            <a:endParaRPr lang="en-GB" sz="1350" dirty="0"/>
          </a:p>
        </p:txBody>
      </p:sp>
      <p:cxnSp>
        <p:nvCxnSpPr>
          <p:cNvPr id="31" name="Straight Connector 30"/>
          <p:cNvCxnSpPr/>
          <p:nvPr/>
        </p:nvCxnSpPr>
        <p:spPr>
          <a:xfrm>
            <a:off x="8127827" y="3377277"/>
            <a:ext cx="2" cy="45949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90296" y="3827343"/>
            <a:ext cx="1733839" cy="300082"/>
          </a:xfrm>
          <a:prstGeom prst="rect">
            <a:avLst/>
          </a:prstGeom>
          <a:noFill/>
          <a:ln w="28575">
            <a:solidFill>
              <a:srgbClr val="C00000"/>
            </a:solidFill>
          </a:ln>
        </p:spPr>
        <p:txBody>
          <a:bodyPr wrap="square" rtlCol="0">
            <a:spAutoFit/>
          </a:bodyPr>
          <a:lstStyle/>
          <a:p>
            <a:endParaRPr lang="en-GB" sz="1350" dirty="0"/>
          </a:p>
        </p:txBody>
      </p:sp>
      <p:cxnSp>
        <p:nvCxnSpPr>
          <p:cNvPr id="33" name="Straight Connector 32"/>
          <p:cNvCxnSpPr/>
          <p:nvPr/>
        </p:nvCxnSpPr>
        <p:spPr>
          <a:xfrm>
            <a:off x="9773507" y="3377277"/>
            <a:ext cx="1" cy="9013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935974" y="4269148"/>
            <a:ext cx="1733839" cy="300082"/>
          </a:xfrm>
          <a:prstGeom prst="rect">
            <a:avLst/>
          </a:prstGeom>
          <a:noFill/>
          <a:ln w="28575">
            <a:solidFill>
              <a:srgbClr val="C00000"/>
            </a:solidFill>
          </a:ln>
        </p:spPr>
        <p:txBody>
          <a:bodyPr wrap="square" rtlCol="0">
            <a:spAutoFit/>
          </a:bodyPr>
          <a:lstStyle/>
          <a:p>
            <a:endParaRPr lang="en-GB" sz="1350" dirty="0"/>
          </a:p>
        </p:txBody>
      </p:sp>
      <p:cxnSp>
        <p:nvCxnSpPr>
          <p:cNvPr id="35" name="Straight Connector 34"/>
          <p:cNvCxnSpPr/>
          <p:nvPr/>
        </p:nvCxnSpPr>
        <p:spPr>
          <a:xfrm>
            <a:off x="11740590" y="3377277"/>
            <a:ext cx="1" cy="116241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903058" y="4530264"/>
            <a:ext cx="1733839" cy="300082"/>
          </a:xfrm>
          <a:prstGeom prst="rect">
            <a:avLst/>
          </a:prstGeom>
          <a:noFill/>
          <a:ln w="28575">
            <a:solidFill>
              <a:srgbClr val="C00000"/>
            </a:solidFill>
          </a:ln>
        </p:spPr>
        <p:txBody>
          <a:bodyPr wrap="square" rtlCol="0">
            <a:spAutoFit/>
          </a:bodyPr>
          <a:lstStyle/>
          <a:p>
            <a:endParaRPr lang="en-GB" sz="1350" dirty="0"/>
          </a:p>
        </p:txBody>
      </p:sp>
      <p:pic>
        <p:nvPicPr>
          <p:cNvPr id="42" name="Picture 41"/>
          <p:cNvPicPr>
            <a:picLocks noChangeAspect="1"/>
          </p:cNvPicPr>
          <p:nvPr/>
        </p:nvPicPr>
        <p:blipFill rotWithShape="1">
          <a:blip r:embed="rId3">
            <a:extLst>
              <a:ext uri="{28A0092B-C50C-407E-A947-70E740481C1C}">
                <a14:useLocalDpi xmlns:a14="http://schemas.microsoft.com/office/drawing/2010/main" val="0"/>
              </a:ext>
            </a:extLst>
          </a:blip>
          <a:srcRect l="31165" t="50478" r="9646" b="13619"/>
          <a:stretch/>
        </p:blipFill>
        <p:spPr>
          <a:xfrm>
            <a:off x="1286961" y="8175755"/>
            <a:ext cx="4218143" cy="1592063"/>
          </a:xfrm>
          <a:prstGeom prst="rect">
            <a:avLst/>
          </a:prstGeom>
        </p:spPr>
      </p:pic>
      <p:pic>
        <p:nvPicPr>
          <p:cNvPr id="41" name="Picture 40"/>
          <p:cNvPicPr>
            <a:picLocks noChangeAspect="1"/>
          </p:cNvPicPr>
          <p:nvPr/>
        </p:nvPicPr>
        <p:blipFill rotWithShape="1">
          <a:blip r:embed="rId4">
            <a:extLst>
              <a:ext uri="{28A0092B-C50C-407E-A947-70E740481C1C}">
                <a14:useLocalDpi xmlns:a14="http://schemas.microsoft.com/office/drawing/2010/main" val="0"/>
              </a:ext>
            </a:extLst>
          </a:blip>
          <a:srcRect l="32358" t="53201" r="11513" b="7800"/>
          <a:stretch/>
        </p:blipFill>
        <p:spPr>
          <a:xfrm>
            <a:off x="9375238" y="8078060"/>
            <a:ext cx="3908487" cy="1689758"/>
          </a:xfrm>
          <a:prstGeom prst="rect">
            <a:avLst/>
          </a:prstGeom>
        </p:spPr>
      </p:pic>
      <p:pic>
        <p:nvPicPr>
          <p:cNvPr id="44" name="Picture 43"/>
          <p:cNvPicPr>
            <a:picLocks noChangeAspect="1"/>
          </p:cNvPicPr>
          <p:nvPr/>
        </p:nvPicPr>
        <p:blipFill rotWithShape="1">
          <a:blip r:embed="rId4">
            <a:extLst>
              <a:ext uri="{28A0092B-C50C-407E-A947-70E740481C1C}">
                <a14:useLocalDpi xmlns:a14="http://schemas.microsoft.com/office/drawing/2010/main" val="0"/>
              </a:ext>
            </a:extLst>
          </a:blip>
          <a:srcRect l="12028" t="9568" r="12497" b="49059"/>
          <a:stretch/>
        </p:blipFill>
        <p:spPr>
          <a:xfrm>
            <a:off x="8234037" y="5702435"/>
            <a:ext cx="5255657" cy="1792614"/>
          </a:xfrm>
          <a:prstGeom prst="rect">
            <a:avLst/>
          </a:prstGeom>
        </p:spPr>
      </p:pic>
      <p:cxnSp>
        <p:nvCxnSpPr>
          <p:cNvPr id="45" name="Straight Connector 44"/>
          <p:cNvCxnSpPr/>
          <p:nvPr/>
        </p:nvCxnSpPr>
        <p:spPr>
          <a:xfrm>
            <a:off x="7401025" y="5822823"/>
            <a:ext cx="0" cy="42170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145937" y="7414952"/>
            <a:ext cx="1337115" cy="300082"/>
          </a:xfrm>
          <a:prstGeom prst="rect">
            <a:avLst/>
          </a:prstGeom>
          <a:noFill/>
          <a:ln w="28575">
            <a:solidFill>
              <a:srgbClr val="C00000"/>
            </a:solidFill>
          </a:ln>
        </p:spPr>
        <p:txBody>
          <a:bodyPr wrap="square" rtlCol="0">
            <a:spAutoFit/>
          </a:bodyPr>
          <a:lstStyle/>
          <a:p>
            <a:endParaRPr lang="en-GB" sz="1350" dirty="0"/>
          </a:p>
        </p:txBody>
      </p:sp>
      <p:sp>
        <p:nvSpPr>
          <p:cNvPr id="50" name="TextBox 49"/>
          <p:cNvSpPr txBox="1"/>
          <p:nvPr/>
        </p:nvSpPr>
        <p:spPr>
          <a:xfrm>
            <a:off x="2595593" y="7414952"/>
            <a:ext cx="1337115" cy="300082"/>
          </a:xfrm>
          <a:prstGeom prst="rect">
            <a:avLst/>
          </a:prstGeom>
          <a:noFill/>
          <a:ln w="28575">
            <a:solidFill>
              <a:srgbClr val="C00000"/>
            </a:solidFill>
          </a:ln>
        </p:spPr>
        <p:txBody>
          <a:bodyPr wrap="square" rtlCol="0">
            <a:spAutoFit/>
          </a:bodyPr>
          <a:lstStyle/>
          <a:p>
            <a:endParaRPr lang="en-GB" sz="1350" dirty="0"/>
          </a:p>
        </p:txBody>
      </p:sp>
      <p:sp>
        <p:nvSpPr>
          <p:cNvPr id="51" name="TextBox 50"/>
          <p:cNvSpPr txBox="1"/>
          <p:nvPr/>
        </p:nvSpPr>
        <p:spPr>
          <a:xfrm>
            <a:off x="4035668" y="7414952"/>
            <a:ext cx="1337115" cy="300082"/>
          </a:xfrm>
          <a:prstGeom prst="rect">
            <a:avLst/>
          </a:prstGeom>
          <a:noFill/>
          <a:ln w="28575">
            <a:solidFill>
              <a:srgbClr val="C00000"/>
            </a:solidFill>
          </a:ln>
        </p:spPr>
        <p:txBody>
          <a:bodyPr wrap="square" rtlCol="0">
            <a:spAutoFit/>
          </a:bodyPr>
          <a:lstStyle/>
          <a:p>
            <a:endParaRPr lang="en-GB" sz="1350" dirty="0"/>
          </a:p>
        </p:txBody>
      </p:sp>
      <p:sp>
        <p:nvSpPr>
          <p:cNvPr id="52" name="TextBox 51"/>
          <p:cNvSpPr txBox="1"/>
          <p:nvPr/>
        </p:nvSpPr>
        <p:spPr>
          <a:xfrm>
            <a:off x="5490437" y="7414952"/>
            <a:ext cx="1337115" cy="300082"/>
          </a:xfrm>
          <a:prstGeom prst="rect">
            <a:avLst/>
          </a:prstGeom>
          <a:noFill/>
          <a:ln w="28575">
            <a:solidFill>
              <a:srgbClr val="C00000"/>
            </a:solidFill>
          </a:ln>
        </p:spPr>
        <p:txBody>
          <a:bodyPr wrap="square" rtlCol="0">
            <a:spAutoFit/>
          </a:bodyPr>
          <a:lstStyle/>
          <a:p>
            <a:endParaRPr lang="en-GB" sz="1350" dirty="0"/>
          </a:p>
        </p:txBody>
      </p:sp>
      <p:sp>
        <p:nvSpPr>
          <p:cNvPr id="53" name="TextBox 52"/>
          <p:cNvSpPr txBox="1"/>
          <p:nvPr/>
        </p:nvSpPr>
        <p:spPr>
          <a:xfrm>
            <a:off x="1199967" y="9767817"/>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54" name="TextBox 53"/>
          <p:cNvSpPr txBox="1"/>
          <p:nvPr/>
        </p:nvSpPr>
        <p:spPr>
          <a:xfrm>
            <a:off x="2649624" y="9767817"/>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55" name="TextBox 54"/>
          <p:cNvSpPr txBox="1"/>
          <p:nvPr/>
        </p:nvSpPr>
        <p:spPr>
          <a:xfrm>
            <a:off x="4089699" y="9767817"/>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56" name="TextBox 55"/>
          <p:cNvSpPr txBox="1"/>
          <p:nvPr/>
        </p:nvSpPr>
        <p:spPr>
          <a:xfrm>
            <a:off x="8182124" y="7570741"/>
            <a:ext cx="1337115" cy="300082"/>
          </a:xfrm>
          <a:prstGeom prst="rect">
            <a:avLst/>
          </a:prstGeom>
          <a:noFill/>
          <a:ln w="28575">
            <a:solidFill>
              <a:srgbClr val="C00000"/>
            </a:solidFill>
          </a:ln>
        </p:spPr>
        <p:txBody>
          <a:bodyPr wrap="square" rtlCol="0">
            <a:spAutoFit/>
          </a:bodyPr>
          <a:lstStyle/>
          <a:p>
            <a:endParaRPr lang="en-GB" sz="1350" dirty="0"/>
          </a:p>
        </p:txBody>
      </p:sp>
      <p:sp>
        <p:nvSpPr>
          <p:cNvPr id="57" name="TextBox 56"/>
          <p:cNvSpPr txBox="1"/>
          <p:nvPr/>
        </p:nvSpPr>
        <p:spPr>
          <a:xfrm>
            <a:off x="9688267" y="7570741"/>
            <a:ext cx="1337115" cy="300082"/>
          </a:xfrm>
          <a:prstGeom prst="rect">
            <a:avLst/>
          </a:prstGeom>
          <a:noFill/>
          <a:ln w="28575">
            <a:solidFill>
              <a:srgbClr val="C00000"/>
            </a:solidFill>
          </a:ln>
        </p:spPr>
        <p:txBody>
          <a:bodyPr wrap="square" rtlCol="0">
            <a:spAutoFit/>
          </a:bodyPr>
          <a:lstStyle/>
          <a:p>
            <a:endParaRPr lang="en-GB" sz="1350" dirty="0"/>
          </a:p>
        </p:txBody>
      </p:sp>
      <p:sp>
        <p:nvSpPr>
          <p:cNvPr id="58" name="TextBox 57"/>
          <p:cNvSpPr txBox="1"/>
          <p:nvPr/>
        </p:nvSpPr>
        <p:spPr>
          <a:xfrm>
            <a:off x="11650443" y="7570741"/>
            <a:ext cx="1337115" cy="300082"/>
          </a:xfrm>
          <a:prstGeom prst="rect">
            <a:avLst/>
          </a:prstGeom>
          <a:noFill/>
          <a:ln w="28575">
            <a:solidFill>
              <a:srgbClr val="C00000"/>
            </a:solidFill>
          </a:ln>
        </p:spPr>
        <p:txBody>
          <a:bodyPr wrap="square" rtlCol="0">
            <a:spAutoFit/>
          </a:bodyPr>
          <a:lstStyle/>
          <a:p>
            <a:endParaRPr lang="en-GB" sz="1350" dirty="0"/>
          </a:p>
        </p:txBody>
      </p:sp>
      <p:sp>
        <p:nvSpPr>
          <p:cNvPr id="59" name="TextBox 58"/>
          <p:cNvSpPr txBox="1"/>
          <p:nvPr/>
        </p:nvSpPr>
        <p:spPr>
          <a:xfrm>
            <a:off x="9931405" y="9884084"/>
            <a:ext cx="1337115" cy="300082"/>
          </a:xfrm>
          <a:prstGeom prst="rect">
            <a:avLst/>
          </a:prstGeom>
          <a:noFill/>
          <a:ln w="28575">
            <a:solidFill>
              <a:srgbClr val="C00000"/>
            </a:solidFill>
          </a:ln>
        </p:spPr>
        <p:txBody>
          <a:bodyPr wrap="square" rtlCol="0">
            <a:spAutoFit/>
          </a:bodyPr>
          <a:lstStyle/>
          <a:p>
            <a:endParaRPr lang="en-GB" sz="1350" dirty="0"/>
          </a:p>
        </p:txBody>
      </p:sp>
      <p:sp>
        <p:nvSpPr>
          <p:cNvPr id="60" name="TextBox 59"/>
          <p:cNvSpPr txBox="1"/>
          <p:nvPr/>
        </p:nvSpPr>
        <p:spPr>
          <a:xfrm>
            <a:off x="11893580" y="9884084"/>
            <a:ext cx="1337115" cy="300082"/>
          </a:xfrm>
          <a:prstGeom prst="rect">
            <a:avLst/>
          </a:prstGeom>
          <a:noFill/>
          <a:ln w="28575">
            <a:solidFill>
              <a:srgbClr val="C00000"/>
            </a:solidFill>
          </a:ln>
        </p:spPr>
        <p:txBody>
          <a:bodyPr wrap="square" rtlCol="0">
            <a:spAutoFit/>
          </a:bodyPr>
          <a:lstStyle/>
          <a:p>
            <a:endParaRPr lang="en-GB" sz="1350" dirty="0"/>
          </a:p>
        </p:txBody>
      </p:sp>
    </p:spTree>
    <p:extLst>
      <p:ext uri="{BB962C8B-B14F-4D97-AF65-F5344CB8AC3E}">
        <p14:creationId xmlns:p14="http://schemas.microsoft.com/office/powerpoint/2010/main" val="1243049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89694" y="9910573"/>
            <a:ext cx="651140" cy="574987"/>
          </a:xfrm>
        </p:spPr>
        <p:txBody>
          <a:bodyPr/>
          <a:lstStyle/>
          <a:p>
            <a:fld id="{AB3C4260-636D-4092-8505-FAD6DC5A21E2}" type="slidenum">
              <a:rPr lang="en-GB" smtClean="0"/>
              <a:t>13</a:t>
            </a:fld>
            <a:endParaRPr lang="en-GB"/>
          </a:p>
        </p:txBody>
      </p:sp>
      <p:cxnSp>
        <p:nvCxnSpPr>
          <p:cNvPr id="45" name="Straight Connector 44"/>
          <p:cNvCxnSpPr/>
          <p:nvPr/>
        </p:nvCxnSpPr>
        <p:spPr>
          <a:xfrm>
            <a:off x="6181460" y="2395110"/>
            <a:ext cx="0" cy="421705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rotWithShape="1">
          <a:blip r:embed="rId2">
            <a:extLst>
              <a:ext uri="{28A0092B-C50C-407E-A947-70E740481C1C}">
                <a14:useLocalDpi xmlns:a14="http://schemas.microsoft.com/office/drawing/2010/main" val="0"/>
              </a:ext>
            </a:extLst>
          </a:blip>
          <a:srcRect l="20285" t="49935" r="19905" b="15630"/>
          <a:stretch/>
        </p:blipFill>
        <p:spPr>
          <a:xfrm>
            <a:off x="1430987" y="4652047"/>
            <a:ext cx="4183677" cy="1498743"/>
          </a:xfrm>
          <a:prstGeom prst="rect">
            <a:avLst/>
          </a:prstGeom>
        </p:spPr>
      </p:pic>
      <p:pic>
        <p:nvPicPr>
          <p:cNvPr id="38" name="Picture 37"/>
          <p:cNvPicPr>
            <a:picLocks noChangeAspect="1"/>
          </p:cNvPicPr>
          <p:nvPr/>
        </p:nvPicPr>
        <p:blipFill rotWithShape="1">
          <a:blip r:embed="rId2">
            <a:extLst>
              <a:ext uri="{28A0092B-C50C-407E-A947-70E740481C1C}">
                <a14:useLocalDpi xmlns:a14="http://schemas.microsoft.com/office/drawing/2010/main" val="0"/>
              </a:ext>
            </a:extLst>
          </a:blip>
          <a:srcRect l="21616" t="14273" r="21038" b="49700"/>
          <a:stretch/>
        </p:blipFill>
        <p:spPr>
          <a:xfrm>
            <a:off x="1603324" y="2239949"/>
            <a:ext cx="4011340" cy="156803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80" t="15346" b="50054"/>
          <a:stretch/>
        </p:blipFill>
        <p:spPr>
          <a:xfrm>
            <a:off x="6854384" y="2292196"/>
            <a:ext cx="6960880" cy="1513435"/>
          </a:xfrm>
          <a:prstGeom prst="rect">
            <a:avLst/>
          </a:prstGeom>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980" t="50414" b="14650"/>
          <a:stretch/>
        </p:blipFill>
        <p:spPr>
          <a:xfrm>
            <a:off x="6854384" y="4652048"/>
            <a:ext cx="6960880" cy="1528129"/>
          </a:xfrm>
          <a:prstGeom prst="rect">
            <a:avLst/>
          </a:prstGeom>
        </p:spPr>
      </p:pic>
      <p:sp>
        <p:nvSpPr>
          <p:cNvPr id="40" name="TextBox 39"/>
          <p:cNvSpPr txBox="1"/>
          <p:nvPr/>
        </p:nvSpPr>
        <p:spPr>
          <a:xfrm>
            <a:off x="1430987" y="3879099"/>
            <a:ext cx="1337115" cy="300082"/>
          </a:xfrm>
          <a:prstGeom prst="rect">
            <a:avLst/>
          </a:prstGeom>
          <a:noFill/>
          <a:ln w="28575">
            <a:solidFill>
              <a:srgbClr val="C00000"/>
            </a:solidFill>
          </a:ln>
        </p:spPr>
        <p:txBody>
          <a:bodyPr wrap="square" rtlCol="0">
            <a:spAutoFit/>
          </a:bodyPr>
          <a:lstStyle/>
          <a:p>
            <a:endParaRPr lang="en-GB" sz="1350" dirty="0"/>
          </a:p>
        </p:txBody>
      </p:sp>
      <p:sp>
        <p:nvSpPr>
          <p:cNvPr id="43" name="TextBox 42"/>
          <p:cNvSpPr txBox="1"/>
          <p:nvPr/>
        </p:nvSpPr>
        <p:spPr>
          <a:xfrm>
            <a:off x="2880643" y="3879099"/>
            <a:ext cx="1337115" cy="300082"/>
          </a:xfrm>
          <a:prstGeom prst="rect">
            <a:avLst/>
          </a:prstGeom>
          <a:noFill/>
          <a:ln w="28575">
            <a:solidFill>
              <a:srgbClr val="C00000"/>
            </a:solidFill>
          </a:ln>
        </p:spPr>
        <p:txBody>
          <a:bodyPr wrap="square" rtlCol="0">
            <a:spAutoFit/>
          </a:bodyPr>
          <a:lstStyle/>
          <a:p>
            <a:endParaRPr lang="en-GB" sz="1350" dirty="0"/>
          </a:p>
        </p:txBody>
      </p:sp>
      <p:sp>
        <p:nvSpPr>
          <p:cNvPr id="46" name="TextBox 45"/>
          <p:cNvSpPr txBox="1"/>
          <p:nvPr/>
        </p:nvSpPr>
        <p:spPr>
          <a:xfrm>
            <a:off x="4320718" y="3879099"/>
            <a:ext cx="1337115" cy="300082"/>
          </a:xfrm>
          <a:prstGeom prst="rect">
            <a:avLst/>
          </a:prstGeom>
          <a:noFill/>
          <a:ln w="28575">
            <a:solidFill>
              <a:srgbClr val="C00000"/>
            </a:solidFill>
          </a:ln>
        </p:spPr>
        <p:txBody>
          <a:bodyPr wrap="square" rtlCol="0">
            <a:spAutoFit/>
          </a:bodyPr>
          <a:lstStyle/>
          <a:p>
            <a:endParaRPr lang="en-GB" sz="1350" dirty="0"/>
          </a:p>
        </p:txBody>
      </p:sp>
      <p:sp>
        <p:nvSpPr>
          <p:cNvPr id="47" name="TextBox 46"/>
          <p:cNvSpPr txBox="1"/>
          <p:nvPr/>
        </p:nvSpPr>
        <p:spPr>
          <a:xfrm>
            <a:off x="1387818" y="6300582"/>
            <a:ext cx="1337115" cy="300082"/>
          </a:xfrm>
          <a:prstGeom prst="rect">
            <a:avLst/>
          </a:prstGeom>
          <a:noFill/>
          <a:ln w="28575">
            <a:solidFill>
              <a:srgbClr val="C00000"/>
            </a:solidFill>
          </a:ln>
        </p:spPr>
        <p:txBody>
          <a:bodyPr wrap="square" rtlCol="0">
            <a:spAutoFit/>
          </a:bodyPr>
          <a:lstStyle/>
          <a:p>
            <a:endParaRPr lang="en-GB" sz="1350" dirty="0"/>
          </a:p>
        </p:txBody>
      </p:sp>
      <p:sp>
        <p:nvSpPr>
          <p:cNvPr id="48" name="TextBox 47"/>
          <p:cNvSpPr txBox="1"/>
          <p:nvPr/>
        </p:nvSpPr>
        <p:spPr>
          <a:xfrm>
            <a:off x="2837474" y="6300582"/>
            <a:ext cx="1337115" cy="300082"/>
          </a:xfrm>
          <a:prstGeom prst="rect">
            <a:avLst/>
          </a:prstGeom>
          <a:noFill/>
          <a:ln w="28575">
            <a:solidFill>
              <a:srgbClr val="C00000"/>
            </a:solidFill>
          </a:ln>
        </p:spPr>
        <p:txBody>
          <a:bodyPr wrap="square" rtlCol="0">
            <a:spAutoFit/>
          </a:bodyPr>
          <a:lstStyle/>
          <a:p>
            <a:endParaRPr lang="en-GB" sz="1350" dirty="0"/>
          </a:p>
        </p:txBody>
      </p:sp>
      <p:sp>
        <p:nvSpPr>
          <p:cNvPr id="49" name="TextBox 48"/>
          <p:cNvSpPr txBox="1"/>
          <p:nvPr/>
        </p:nvSpPr>
        <p:spPr>
          <a:xfrm>
            <a:off x="4277550" y="6300582"/>
            <a:ext cx="1337115" cy="300082"/>
          </a:xfrm>
          <a:prstGeom prst="rect">
            <a:avLst/>
          </a:prstGeom>
          <a:noFill/>
          <a:ln w="28575">
            <a:solidFill>
              <a:srgbClr val="C00000"/>
            </a:solidFill>
          </a:ln>
        </p:spPr>
        <p:txBody>
          <a:bodyPr wrap="square" rtlCol="0">
            <a:spAutoFit/>
          </a:bodyPr>
          <a:lstStyle/>
          <a:p>
            <a:endParaRPr lang="en-GB" sz="1350" dirty="0"/>
          </a:p>
        </p:txBody>
      </p:sp>
      <p:sp>
        <p:nvSpPr>
          <p:cNvPr id="50" name="TextBox 49"/>
          <p:cNvSpPr txBox="1"/>
          <p:nvPr/>
        </p:nvSpPr>
        <p:spPr>
          <a:xfrm>
            <a:off x="6776655" y="3879099"/>
            <a:ext cx="1337115" cy="300082"/>
          </a:xfrm>
          <a:prstGeom prst="rect">
            <a:avLst/>
          </a:prstGeom>
          <a:noFill/>
          <a:ln w="28575">
            <a:solidFill>
              <a:srgbClr val="C00000"/>
            </a:solidFill>
          </a:ln>
        </p:spPr>
        <p:txBody>
          <a:bodyPr wrap="square" rtlCol="0">
            <a:spAutoFit/>
          </a:bodyPr>
          <a:lstStyle/>
          <a:p>
            <a:endParaRPr lang="en-GB" sz="1350" dirty="0"/>
          </a:p>
        </p:txBody>
      </p:sp>
      <p:sp>
        <p:nvSpPr>
          <p:cNvPr id="51" name="TextBox 50"/>
          <p:cNvSpPr txBox="1"/>
          <p:nvPr/>
        </p:nvSpPr>
        <p:spPr>
          <a:xfrm>
            <a:off x="8226312" y="3879099"/>
            <a:ext cx="1337115" cy="300082"/>
          </a:xfrm>
          <a:prstGeom prst="rect">
            <a:avLst/>
          </a:prstGeom>
          <a:noFill/>
          <a:ln w="28575">
            <a:solidFill>
              <a:srgbClr val="C00000"/>
            </a:solidFill>
          </a:ln>
        </p:spPr>
        <p:txBody>
          <a:bodyPr wrap="square" rtlCol="0">
            <a:spAutoFit/>
          </a:bodyPr>
          <a:lstStyle/>
          <a:p>
            <a:endParaRPr lang="en-GB" sz="1350" dirty="0"/>
          </a:p>
        </p:txBody>
      </p:sp>
      <p:sp>
        <p:nvSpPr>
          <p:cNvPr id="52" name="TextBox 51"/>
          <p:cNvSpPr txBox="1"/>
          <p:nvPr/>
        </p:nvSpPr>
        <p:spPr>
          <a:xfrm>
            <a:off x="9666387" y="3879099"/>
            <a:ext cx="1337115" cy="300082"/>
          </a:xfrm>
          <a:prstGeom prst="rect">
            <a:avLst/>
          </a:prstGeom>
          <a:noFill/>
          <a:ln w="28575">
            <a:solidFill>
              <a:srgbClr val="C00000"/>
            </a:solidFill>
          </a:ln>
        </p:spPr>
        <p:txBody>
          <a:bodyPr wrap="square" rtlCol="0">
            <a:spAutoFit/>
          </a:bodyPr>
          <a:lstStyle/>
          <a:p>
            <a:endParaRPr lang="en-GB" sz="1350" dirty="0"/>
          </a:p>
        </p:txBody>
      </p:sp>
      <p:sp>
        <p:nvSpPr>
          <p:cNvPr id="53" name="TextBox 52"/>
          <p:cNvSpPr txBox="1"/>
          <p:nvPr/>
        </p:nvSpPr>
        <p:spPr>
          <a:xfrm>
            <a:off x="11106462" y="3857876"/>
            <a:ext cx="1337115" cy="300082"/>
          </a:xfrm>
          <a:prstGeom prst="rect">
            <a:avLst/>
          </a:prstGeom>
          <a:noFill/>
          <a:ln w="28575">
            <a:solidFill>
              <a:srgbClr val="C00000"/>
            </a:solidFill>
          </a:ln>
        </p:spPr>
        <p:txBody>
          <a:bodyPr wrap="square" rtlCol="0">
            <a:spAutoFit/>
          </a:bodyPr>
          <a:lstStyle/>
          <a:p>
            <a:endParaRPr lang="en-GB" sz="1350" dirty="0"/>
          </a:p>
        </p:txBody>
      </p:sp>
      <p:sp>
        <p:nvSpPr>
          <p:cNvPr id="54" name="TextBox 53"/>
          <p:cNvSpPr txBox="1"/>
          <p:nvPr/>
        </p:nvSpPr>
        <p:spPr>
          <a:xfrm>
            <a:off x="12556119" y="3857876"/>
            <a:ext cx="1337115" cy="300082"/>
          </a:xfrm>
          <a:prstGeom prst="rect">
            <a:avLst/>
          </a:prstGeom>
          <a:noFill/>
          <a:ln w="28575">
            <a:solidFill>
              <a:srgbClr val="C00000"/>
            </a:solidFill>
          </a:ln>
        </p:spPr>
        <p:txBody>
          <a:bodyPr wrap="square" rtlCol="0">
            <a:spAutoFit/>
          </a:bodyPr>
          <a:lstStyle/>
          <a:p>
            <a:endParaRPr lang="en-GB" sz="1350" dirty="0"/>
          </a:p>
        </p:txBody>
      </p:sp>
      <p:sp>
        <p:nvSpPr>
          <p:cNvPr id="56" name="TextBox 55"/>
          <p:cNvSpPr txBox="1"/>
          <p:nvPr/>
        </p:nvSpPr>
        <p:spPr>
          <a:xfrm>
            <a:off x="6854385" y="6282936"/>
            <a:ext cx="1337115" cy="300082"/>
          </a:xfrm>
          <a:prstGeom prst="rect">
            <a:avLst/>
          </a:prstGeom>
          <a:noFill/>
          <a:ln w="28575">
            <a:solidFill>
              <a:srgbClr val="C00000"/>
            </a:solidFill>
          </a:ln>
        </p:spPr>
        <p:txBody>
          <a:bodyPr wrap="square" rtlCol="0">
            <a:spAutoFit/>
          </a:bodyPr>
          <a:lstStyle/>
          <a:p>
            <a:endParaRPr lang="en-GB" sz="1350" dirty="0"/>
          </a:p>
        </p:txBody>
      </p:sp>
      <p:sp>
        <p:nvSpPr>
          <p:cNvPr id="57" name="TextBox 56"/>
          <p:cNvSpPr txBox="1"/>
          <p:nvPr/>
        </p:nvSpPr>
        <p:spPr>
          <a:xfrm>
            <a:off x="8304041" y="6282936"/>
            <a:ext cx="1337115" cy="300082"/>
          </a:xfrm>
          <a:prstGeom prst="rect">
            <a:avLst/>
          </a:prstGeom>
          <a:noFill/>
          <a:ln w="28575">
            <a:solidFill>
              <a:srgbClr val="C00000"/>
            </a:solidFill>
          </a:ln>
        </p:spPr>
        <p:txBody>
          <a:bodyPr wrap="square" rtlCol="0">
            <a:spAutoFit/>
          </a:bodyPr>
          <a:lstStyle/>
          <a:p>
            <a:endParaRPr lang="en-GB" sz="1350" dirty="0"/>
          </a:p>
        </p:txBody>
      </p:sp>
      <p:sp>
        <p:nvSpPr>
          <p:cNvPr id="58" name="TextBox 57"/>
          <p:cNvSpPr txBox="1"/>
          <p:nvPr/>
        </p:nvSpPr>
        <p:spPr>
          <a:xfrm>
            <a:off x="9744117" y="6282936"/>
            <a:ext cx="1337115" cy="300082"/>
          </a:xfrm>
          <a:prstGeom prst="rect">
            <a:avLst/>
          </a:prstGeom>
          <a:noFill/>
          <a:ln w="28575">
            <a:solidFill>
              <a:srgbClr val="C00000"/>
            </a:solidFill>
          </a:ln>
        </p:spPr>
        <p:txBody>
          <a:bodyPr wrap="square" rtlCol="0">
            <a:spAutoFit/>
          </a:bodyPr>
          <a:lstStyle/>
          <a:p>
            <a:endParaRPr lang="en-GB" sz="1350" dirty="0"/>
          </a:p>
        </p:txBody>
      </p:sp>
      <p:sp>
        <p:nvSpPr>
          <p:cNvPr id="59" name="TextBox 58"/>
          <p:cNvSpPr txBox="1"/>
          <p:nvPr/>
        </p:nvSpPr>
        <p:spPr>
          <a:xfrm>
            <a:off x="11184192" y="6261713"/>
            <a:ext cx="1337115" cy="300082"/>
          </a:xfrm>
          <a:prstGeom prst="rect">
            <a:avLst/>
          </a:prstGeom>
          <a:noFill/>
          <a:ln w="28575">
            <a:solidFill>
              <a:srgbClr val="C00000"/>
            </a:solidFill>
          </a:ln>
        </p:spPr>
        <p:txBody>
          <a:bodyPr wrap="square" rtlCol="0">
            <a:spAutoFit/>
          </a:bodyPr>
          <a:lstStyle/>
          <a:p>
            <a:endParaRPr lang="en-GB" sz="1350" dirty="0"/>
          </a:p>
        </p:txBody>
      </p:sp>
      <p:sp>
        <p:nvSpPr>
          <p:cNvPr id="60" name="TextBox 59"/>
          <p:cNvSpPr txBox="1"/>
          <p:nvPr/>
        </p:nvSpPr>
        <p:spPr>
          <a:xfrm>
            <a:off x="12633848" y="6261713"/>
            <a:ext cx="1337115" cy="300082"/>
          </a:xfrm>
          <a:prstGeom prst="rect">
            <a:avLst/>
          </a:prstGeom>
          <a:noFill/>
          <a:ln w="28575">
            <a:solidFill>
              <a:srgbClr val="C00000"/>
            </a:solidFill>
          </a:ln>
        </p:spPr>
        <p:txBody>
          <a:bodyPr wrap="square" rtlCol="0">
            <a:spAutoFit/>
          </a:bodyPr>
          <a:lstStyle/>
          <a:p>
            <a:endParaRPr lang="en-GB" sz="135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094" t="16163" r="1327" b="50167"/>
          <a:stretch/>
        </p:blipFill>
        <p:spPr>
          <a:xfrm>
            <a:off x="1322528" y="7506736"/>
            <a:ext cx="6773730" cy="1469356"/>
          </a:xfrm>
          <a:prstGeom prst="rect">
            <a:avLst/>
          </a:prstGeom>
        </p:spPr>
      </p:pic>
      <p:pic>
        <p:nvPicPr>
          <p:cNvPr id="61" name="Picture 60"/>
          <p:cNvPicPr>
            <a:picLocks noChangeAspect="1"/>
          </p:cNvPicPr>
          <p:nvPr/>
        </p:nvPicPr>
        <p:blipFill rotWithShape="1">
          <a:blip r:embed="rId4">
            <a:extLst>
              <a:ext uri="{28A0092B-C50C-407E-A947-70E740481C1C}">
                <a14:useLocalDpi xmlns:a14="http://schemas.microsoft.com/office/drawing/2010/main" val="0"/>
              </a:ext>
            </a:extLst>
          </a:blip>
          <a:srcRect l="21684" t="50810" r="1327" b="15488"/>
          <a:stretch/>
        </p:blipFill>
        <p:spPr>
          <a:xfrm>
            <a:off x="8459517" y="7545202"/>
            <a:ext cx="5399732" cy="1470797"/>
          </a:xfrm>
          <a:prstGeom prst="rect">
            <a:avLst/>
          </a:prstGeom>
        </p:spPr>
      </p:pic>
      <p:sp>
        <p:nvSpPr>
          <p:cNvPr id="62" name="TextBox 61"/>
          <p:cNvSpPr txBox="1"/>
          <p:nvPr/>
        </p:nvSpPr>
        <p:spPr>
          <a:xfrm>
            <a:off x="1143492" y="9133170"/>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63" name="TextBox 62"/>
          <p:cNvSpPr txBox="1"/>
          <p:nvPr/>
        </p:nvSpPr>
        <p:spPr>
          <a:xfrm>
            <a:off x="2593149" y="9133170"/>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64" name="TextBox 63"/>
          <p:cNvSpPr txBox="1"/>
          <p:nvPr/>
        </p:nvSpPr>
        <p:spPr>
          <a:xfrm>
            <a:off x="4033224" y="9133170"/>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65" name="TextBox 64"/>
          <p:cNvSpPr txBox="1"/>
          <p:nvPr/>
        </p:nvSpPr>
        <p:spPr>
          <a:xfrm>
            <a:off x="5473299" y="9111948"/>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66" name="TextBox 65"/>
          <p:cNvSpPr txBox="1"/>
          <p:nvPr/>
        </p:nvSpPr>
        <p:spPr>
          <a:xfrm>
            <a:off x="6922956" y="9111948"/>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67" name="TextBox 66"/>
          <p:cNvSpPr txBox="1"/>
          <p:nvPr/>
        </p:nvSpPr>
        <p:spPr>
          <a:xfrm>
            <a:off x="8372612" y="9111948"/>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68" name="TextBox 67"/>
          <p:cNvSpPr txBox="1"/>
          <p:nvPr/>
        </p:nvSpPr>
        <p:spPr>
          <a:xfrm>
            <a:off x="9822269" y="9111948"/>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69" name="TextBox 68"/>
          <p:cNvSpPr txBox="1"/>
          <p:nvPr/>
        </p:nvSpPr>
        <p:spPr>
          <a:xfrm>
            <a:off x="11262344" y="9111948"/>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
        <p:nvSpPr>
          <p:cNvPr id="70" name="TextBox 69"/>
          <p:cNvSpPr txBox="1"/>
          <p:nvPr/>
        </p:nvSpPr>
        <p:spPr>
          <a:xfrm>
            <a:off x="12702419" y="9124663"/>
            <a:ext cx="1337115" cy="300082"/>
          </a:xfrm>
          <a:prstGeom prst="rect">
            <a:avLst/>
          </a:prstGeom>
          <a:solidFill>
            <a:schemeClr val="bg1"/>
          </a:solidFill>
          <a:ln w="28575">
            <a:solidFill>
              <a:srgbClr val="C00000"/>
            </a:solidFill>
          </a:ln>
        </p:spPr>
        <p:txBody>
          <a:bodyPr wrap="square" rtlCol="0">
            <a:spAutoFit/>
          </a:bodyPr>
          <a:lstStyle/>
          <a:p>
            <a:endParaRPr lang="en-GB" sz="1350" dirty="0"/>
          </a:p>
        </p:txBody>
      </p:sp>
    </p:spTree>
    <p:extLst>
      <p:ext uri="{BB962C8B-B14F-4D97-AF65-F5344CB8AC3E}">
        <p14:creationId xmlns:p14="http://schemas.microsoft.com/office/powerpoint/2010/main" val="3542305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14</a:t>
            </a:fld>
            <a:endParaRPr lang="en-GB"/>
          </a:p>
        </p:txBody>
      </p:sp>
      <p:sp>
        <p:nvSpPr>
          <p:cNvPr id="3" name="Title 1"/>
          <p:cNvSpPr txBox="1">
            <a:spLocks/>
          </p:cNvSpPr>
          <p:nvPr/>
        </p:nvSpPr>
        <p:spPr>
          <a:xfrm>
            <a:off x="1692587" y="158795"/>
            <a:ext cx="12021377" cy="1176143"/>
          </a:xfrm>
          <a:prstGeom prst="rect">
            <a:avLst/>
          </a:prstGeom>
        </p:spPr>
        <p:txBody>
          <a:bodyPr vert="horz" lIns="132921" tIns="66460" rIns="132921" bIns="6646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3149" b="1" dirty="0"/>
              <a:t>Assessment criteria </a:t>
            </a:r>
          </a:p>
          <a:p>
            <a:pPr algn="ctr"/>
            <a:r>
              <a:rPr lang="en-GB" sz="3149" b="1" dirty="0"/>
              <a:t>&amp; TEACHER’S MARKS</a:t>
            </a:r>
          </a:p>
        </p:txBody>
      </p:sp>
      <p:sp>
        <p:nvSpPr>
          <p:cNvPr id="4" name="Rectangle 3"/>
          <p:cNvSpPr/>
          <p:nvPr/>
        </p:nvSpPr>
        <p:spPr>
          <a:xfrm>
            <a:off x="2767882" y="1118734"/>
            <a:ext cx="9573320" cy="206015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A: </a:t>
            </a:r>
          </a:p>
          <a:p>
            <a:pPr algn="ctr"/>
            <a:r>
              <a:rPr lang="en-GB" sz="2700" b="1" dirty="0">
                <a:solidFill>
                  <a:schemeClr val="bg1"/>
                </a:solidFill>
              </a:rPr>
              <a:t>Inquiring and Analysing</a:t>
            </a:r>
            <a:endParaRPr lang="en-GB" sz="2342" dirty="0"/>
          </a:p>
          <a:p>
            <a:pPr algn="ctr"/>
            <a:r>
              <a:rPr lang="en-GB" sz="1350" dirty="0"/>
              <a:t>ii. state and prioritize the main points of research needed to develop a solution to the problem </a:t>
            </a:r>
          </a:p>
          <a:p>
            <a:pPr algn="ctr"/>
            <a:endParaRPr lang="en-GB" sz="1350" dirty="0"/>
          </a:p>
          <a:p>
            <a:pPr algn="ctr"/>
            <a:r>
              <a:rPr lang="en-GB" sz="1350" dirty="0"/>
              <a:t>iii. Describe the main features of one existing product that inspires a solution to the problem</a:t>
            </a:r>
          </a:p>
          <a:p>
            <a:pPr algn="ctr"/>
            <a:endParaRPr lang="en-GB" sz="1350" dirty="0"/>
          </a:p>
          <a:p>
            <a:pPr algn="ctr"/>
            <a:r>
              <a:rPr lang="en-GB" sz="1350" dirty="0"/>
              <a:t>iv. present the main findings of relevant research. </a:t>
            </a:r>
          </a:p>
          <a:p>
            <a:pPr algn="ctr"/>
            <a:r>
              <a:rPr lang="en-GB" sz="1350" dirty="0"/>
              <a:t>. </a:t>
            </a:r>
            <a:endParaRPr lang="en-GB" sz="135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970132435"/>
              </p:ext>
            </p:extLst>
          </p:nvPr>
        </p:nvGraphicFramePr>
        <p:xfrm>
          <a:off x="1109307" y="3300632"/>
          <a:ext cx="13187934" cy="5158931"/>
        </p:xfrm>
        <a:graphic>
          <a:graphicData uri="http://schemas.openxmlformats.org/drawingml/2006/table">
            <a:tbl>
              <a:tblPr firstRow="1" firstCol="1" bandRow="1">
                <a:tableStyleId>{5C22544A-7EE6-4342-B048-85BDC9FD1C3A}</a:tableStyleId>
              </a:tblPr>
              <a:tblGrid>
                <a:gridCol w="2667350">
                  <a:extLst>
                    <a:ext uri="{9D8B030D-6E8A-4147-A177-3AD203B41FA5}">
                      <a16:colId xmlns:a16="http://schemas.microsoft.com/office/drawing/2014/main" val="3323826989"/>
                    </a:ext>
                  </a:extLst>
                </a:gridCol>
                <a:gridCol w="1270420">
                  <a:extLst>
                    <a:ext uri="{9D8B030D-6E8A-4147-A177-3AD203B41FA5}">
                      <a16:colId xmlns:a16="http://schemas.microsoft.com/office/drawing/2014/main" val="2307743741"/>
                    </a:ext>
                  </a:extLst>
                </a:gridCol>
                <a:gridCol w="2409570">
                  <a:extLst>
                    <a:ext uri="{9D8B030D-6E8A-4147-A177-3AD203B41FA5}">
                      <a16:colId xmlns:a16="http://schemas.microsoft.com/office/drawing/2014/main" val="49243127"/>
                    </a:ext>
                  </a:extLst>
                </a:gridCol>
                <a:gridCol w="2280198">
                  <a:extLst>
                    <a:ext uri="{9D8B030D-6E8A-4147-A177-3AD203B41FA5}">
                      <a16:colId xmlns:a16="http://schemas.microsoft.com/office/drawing/2014/main" val="501935869"/>
                    </a:ext>
                  </a:extLst>
                </a:gridCol>
                <a:gridCol w="2280198">
                  <a:extLst>
                    <a:ext uri="{9D8B030D-6E8A-4147-A177-3AD203B41FA5}">
                      <a16:colId xmlns:a16="http://schemas.microsoft.com/office/drawing/2014/main" val="930593047"/>
                    </a:ext>
                  </a:extLst>
                </a:gridCol>
                <a:gridCol w="2280198">
                  <a:extLst>
                    <a:ext uri="{9D8B030D-6E8A-4147-A177-3AD203B41FA5}">
                      <a16:colId xmlns:a16="http://schemas.microsoft.com/office/drawing/2014/main" val="2846416242"/>
                    </a:ext>
                  </a:extLst>
                </a:gridCol>
              </a:tblGrid>
              <a:tr h="371222">
                <a:tc>
                  <a:txBody>
                    <a:bodyPr/>
                    <a:lstStyle/>
                    <a:p>
                      <a:pPr algn="ctr">
                        <a:spcAft>
                          <a:spcPts val="0"/>
                        </a:spcAft>
                      </a:pPr>
                      <a:r>
                        <a:rPr lang="en-GB" sz="1600" dirty="0">
                          <a:effectLst/>
                        </a:rPr>
                        <a:t>Criteria</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600" dirty="0">
                          <a:effectLst/>
                        </a:rPr>
                        <a:t>Tasks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600" dirty="0">
                          <a:effectLst/>
                        </a:rPr>
                        <a:t>1-2</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600" dirty="0">
                          <a:effectLst/>
                        </a:rPr>
                        <a:t>3-4</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600" dirty="0">
                          <a:effectLst/>
                        </a:rPr>
                        <a:t>5-6</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600" dirty="0">
                          <a:effectLst/>
                        </a:rPr>
                        <a:t>7-8</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1390240195"/>
                  </a:ext>
                </a:extLst>
              </a:tr>
              <a:tr h="1647212">
                <a:tc>
                  <a:txBody>
                    <a:bodyPr/>
                    <a:lstStyle/>
                    <a:p>
                      <a:pPr marL="0" marR="0" lvl="0" indent="0" algn="ctr" defTabSz="640080" rtl="0" eaLnBrk="1" fontAlgn="auto" latinLnBrk="0" hangingPunct="1">
                        <a:lnSpc>
                          <a:spcPct val="100000"/>
                        </a:lnSpc>
                        <a:spcBef>
                          <a:spcPts val="0"/>
                        </a:spcBef>
                        <a:spcAft>
                          <a:spcPts val="0"/>
                        </a:spcAft>
                        <a:buClrTx/>
                        <a:buSzTx/>
                        <a:buFontTx/>
                        <a:buNone/>
                        <a:tabLst/>
                        <a:defRPr/>
                      </a:pPr>
                      <a:r>
                        <a:rPr lang="en-GB" sz="1600" dirty="0" smtClean="0"/>
                        <a:t>ii. state and prioritize the main points of research needed to develop a solution to the problem </a:t>
                      </a:r>
                    </a:p>
                    <a:p>
                      <a:pPr algn="ctr"/>
                      <a:endParaRPr lang="en-GB" sz="1600" dirty="0" smtClean="0"/>
                    </a:p>
                  </a:txBody>
                  <a:tcPr marL="73812" marR="73812" marT="0" marB="0" anchor="ctr"/>
                </a:tc>
                <a:tc>
                  <a:txBody>
                    <a:bodyPr/>
                    <a:lstStyle/>
                    <a:p>
                      <a:pPr algn="ctr">
                        <a:spcAft>
                          <a:spcPts val="0"/>
                        </a:spcAft>
                      </a:pPr>
                      <a:r>
                        <a:rPr lang="en-NZ" sz="1600" dirty="0" smtClean="0">
                          <a:effectLst/>
                        </a:rPr>
                        <a:t>Task 1</a:t>
                      </a: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states one </a:t>
                      </a:r>
                      <a:r>
                        <a:rPr lang="en-GB" sz="1300" b="0" i="0" u="none" strike="noStrike" kern="1200" baseline="0" dirty="0" smtClean="0">
                          <a:solidFill>
                            <a:schemeClr val="dk1"/>
                          </a:solidFill>
                          <a:latin typeface="+mn-lt"/>
                          <a:ea typeface="+mn-ea"/>
                          <a:cs typeface="+mn-cs"/>
                        </a:rPr>
                        <a:t>points of research needed</a:t>
                      </a:r>
                    </a:p>
                    <a:p>
                      <a:r>
                        <a:rPr lang="en-GB" sz="1300" b="0" i="0" u="none" strike="noStrike" kern="1200" baseline="0" dirty="0" smtClean="0">
                          <a:solidFill>
                            <a:schemeClr val="dk1"/>
                          </a:solidFill>
                          <a:latin typeface="+mn-lt"/>
                          <a:ea typeface="+mn-ea"/>
                          <a:cs typeface="+mn-cs"/>
                        </a:rPr>
                        <a:t>to </a:t>
                      </a:r>
                      <a:r>
                        <a:rPr lang="en-GB" sz="1300" b="1" i="0" u="none" strike="noStrike" kern="1200" baseline="0" dirty="0" smtClean="0">
                          <a:solidFill>
                            <a:schemeClr val="dk1"/>
                          </a:solidFill>
                          <a:latin typeface="+mn-lt"/>
                          <a:ea typeface="+mn-ea"/>
                          <a:cs typeface="+mn-cs"/>
                        </a:rPr>
                        <a:t>develop </a:t>
                      </a:r>
                      <a:r>
                        <a:rPr lang="en-GB" sz="1300" b="0" i="0" u="none" strike="noStrike" kern="1200" baseline="0" dirty="0" smtClean="0">
                          <a:solidFill>
                            <a:schemeClr val="dk1"/>
                          </a:solidFill>
                          <a:latin typeface="+mn-lt"/>
                          <a:ea typeface="+mn-ea"/>
                          <a:cs typeface="+mn-cs"/>
                        </a:rPr>
                        <a:t>a solution, </a:t>
                      </a:r>
                      <a:r>
                        <a:rPr lang="en-GB" sz="1300" b="1" i="0" u="none" strike="noStrike" kern="1200" baseline="0" dirty="0" smtClean="0">
                          <a:solidFill>
                            <a:schemeClr val="dk1"/>
                          </a:solidFill>
                          <a:latin typeface="+mn-lt"/>
                          <a:ea typeface="+mn-ea"/>
                          <a:cs typeface="+mn-cs"/>
                        </a:rPr>
                        <a:t>with some</a:t>
                      </a:r>
                    </a:p>
                    <a:p>
                      <a:r>
                        <a:rPr lang="en-GB" sz="1300" b="1" i="0" u="none" strike="noStrike" kern="1200" baseline="0" dirty="0" smtClean="0">
                          <a:solidFill>
                            <a:schemeClr val="dk1"/>
                          </a:solidFill>
                          <a:latin typeface="+mn-lt"/>
                          <a:ea typeface="+mn-ea"/>
                          <a:cs typeface="+mn-cs"/>
                        </a:rPr>
                        <a:t>guidance</a:t>
                      </a: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states some </a:t>
                      </a:r>
                      <a:r>
                        <a:rPr lang="en-GB" sz="1300" b="0" i="0" u="none" strike="noStrike" kern="1200" baseline="0" dirty="0" smtClean="0">
                          <a:solidFill>
                            <a:schemeClr val="dk1"/>
                          </a:solidFill>
                          <a:latin typeface="+mn-lt"/>
                          <a:ea typeface="+mn-ea"/>
                          <a:cs typeface="+mn-cs"/>
                        </a:rPr>
                        <a:t>points of research needed</a:t>
                      </a:r>
                    </a:p>
                    <a:p>
                      <a:r>
                        <a:rPr lang="en-GB" sz="1300" b="0" i="0" u="none" strike="noStrike" kern="1200" baseline="0" dirty="0" smtClean="0">
                          <a:solidFill>
                            <a:schemeClr val="dk1"/>
                          </a:solidFill>
                          <a:latin typeface="+mn-lt"/>
                          <a:ea typeface="+mn-ea"/>
                          <a:cs typeface="+mn-cs"/>
                        </a:rPr>
                        <a:t>to </a:t>
                      </a:r>
                      <a:r>
                        <a:rPr lang="en-GB" sz="1300" b="1" i="0" u="none" strike="noStrike" kern="1200" baseline="0" dirty="0" smtClean="0">
                          <a:solidFill>
                            <a:schemeClr val="dk1"/>
                          </a:solidFill>
                          <a:latin typeface="+mn-lt"/>
                          <a:ea typeface="+mn-ea"/>
                          <a:cs typeface="+mn-cs"/>
                        </a:rPr>
                        <a:t>develop </a:t>
                      </a:r>
                      <a:r>
                        <a:rPr lang="en-GB" sz="1300" b="0" i="0" u="none" strike="noStrike" kern="1200" baseline="0" dirty="0" smtClean="0">
                          <a:solidFill>
                            <a:schemeClr val="dk1"/>
                          </a:solidFill>
                          <a:latin typeface="+mn-lt"/>
                          <a:ea typeface="+mn-ea"/>
                          <a:cs typeface="+mn-cs"/>
                        </a:rPr>
                        <a:t>a solution, </a:t>
                      </a:r>
                      <a:r>
                        <a:rPr lang="en-GB" sz="1300" b="1" i="0" u="none" strike="noStrike" kern="1200" baseline="0" dirty="0" smtClean="0">
                          <a:solidFill>
                            <a:schemeClr val="dk1"/>
                          </a:solidFill>
                          <a:latin typeface="+mn-lt"/>
                          <a:ea typeface="+mn-ea"/>
                          <a:cs typeface="+mn-cs"/>
                        </a:rPr>
                        <a:t>with some</a:t>
                      </a:r>
                    </a:p>
                    <a:p>
                      <a:r>
                        <a:rPr lang="en-GB" sz="1300" b="1" i="0" u="none" strike="noStrike" kern="1200" baseline="0" dirty="0" smtClean="0">
                          <a:solidFill>
                            <a:schemeClr val="dk1"/>
                          </a:solidFill>
                          <a:latin typeface="+mn-lt"/>
                          <a:ea typeface="+mn-ea"/>
                          <a:cs typeface="+mn-cs"/>
                        </a:rPr>
                        <a:t>guidance</a:t>
                      </a:r>
                      <a:endParaRPr lang="en-GB" sz="1300" b="0" i="0" u="none" strike="noStrike" kern="1200" baseline="0" dirty="0" smtClean="0">
                        <a:solidFill>
                          <a:schemeClr val="dk1"/>
                        </a:solidFill>
                        <a:latin typeface="+mn-lt"/>
                        <a:ea typeface="+mn-ea"/>
                        <a:cs typeface="+mn-cs"/>
                      </a:endParaRPr>
                    </a:p>
                  </a:txBody>
                  <a:tcPr marL="73812" marR="73812" marT="0" marB="0" anchor="ctr"/>
                </a:tc>
                <a:tc>
                  <a:txBody>
                    <a:bodyPr/>
                    <a:lstStyle/>
                    <a:p>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and </a:t>
                      </a:r>
                      <a:r>
                        <a:rPr lang="en-GB" sz="1300" b="1" i="0" u="none" strike="noStrike" kern="1200" baseline="0" dirty="0" smtClean="0">
                          <a:solidFill>
                            <a:schemeClr val="dk1"/>
                          </a:solidFill>
                          <a:latin typeface="+mn-lt"/>
                          <a:ea typeface="+mn-ea"/>
                          <a:cs typeface="+mn-cs"/>
                        </a:rPr>
                        <a:t>prioritizes </a:t>
                      </a:r>
                      <a:r>
                        <a:rPr lang="en-GB" sz="1300" b="0" i="0" u="none" strike="noStrike" kern="1200" baseline="0" dirty="0" smtClean="0">
                          <a:solidFill>
                            <a:schemeClr val="dk1"/>
                          </a:solidFill>
                          <a:latin typeface="+mn-lt"/>
                          <a:ea typeface="+mn-ea"/>
                          <a:cs typeface="+mn-cs"/>
                        </a:rPr>
                        <a:t>the main points</a:t>
                      </a:r>
                    </a:p>
                    <a:p>
                      <a:r>
                        <a:rPr lang="en-GB" sz="1300" b="0" i="0" u="none" strike="noStrike" kern="1200" baseline="0" dirty="0" smtClean="0">
                          <a:solidFill>
                            <a:schemeClr val="dk1"/>
                          </a:solidFill>
                          <a:latin typeface="+mn-lt"/>
                          <a:ea typeface="+mn-ea"/>
                          <a:cs typeface="+mn-cs"/>
                        </a:rPr>
                        <a:t>of research needed to </a:t>
                      </a:r>
                      <a:r>
                        <a:rPr lang="en-GB" sz="1300" b="1" i="0" u="none" strike="noStrike" kern="1200" baseline="0" dirty="0" smtClean="0">
                          <a:solidFill>
                            <a:schemeClr val="dk1"/>
                          </a:solidFill>
                          <a:latin typeface="+mn-lt"/>
                          <a:ea typeface="+mn-ea"/>
                          <a:cs typeface="+mn-cs"/>
                        </a:rPr>
                        <a:t>develop</a:t>
                      </a:r>
                      <a:endParaRPr lang="en-GB" sz="1300" b="0" i="0" u="none" strike="noStrike" kern="1200" baseline="0" dirty="0" smtClean="0">
                        <a:solidFill>
                          <a:schemeClr val="dk1"/>
                        </a:solidFill>
                        <a:latin typeface="+mn-lt"/>
                        <a:ea typeface="+mn-ea"/>
                        <a:cs typeface="+mn-cs"/>
                      </a:endParaRP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and </a:t>
                      </a:r>
                      <a:r>
                        <a:rPr lang="en-GB" sz="1300" b="1" i="0" u="none" strike="noStrike" kern="1200" baseline="0" dirty="0" smtClean="0">
                          <a:solidFill>
                            <a:schemeClr val="dk1"/>
                          </a:solidFill>
                          <a:latin typeface="+mn-lt"/>
                          <a:ea typeface="+mn-ea"/>
                          <a:cs typeface="+mn-cs"/>
                        </a:rPr>
                        <a:t>prioritizes </a:t>
                      </a:r>
                      <a:r>
                        <a:rPr lang="en-GB" sz="1300" b="0" i="0" u="none" strike="noStrike" kern="1200" baseline="0" dirty="0" smtClean="0">
                          <a:solidFill>
                            <a:schemeClr val="dk1"/>
                          </a:solidFill>
                          <a:latin typeface="+mn-lt"/>
                          <a:ea typeface="+mn-ea"/>
                          <a:cs typeface="+mn-cs"/>
                        </a:rPr>
                        <a:t>the main points</a:t>
                      </a:r>
                    </a:p>
                    <a:p>
                      <a:r>
                        <a:rPr lang="en-GB" sz="1300" b="0" i="0" u="none" strike="noStrike" kern="1200" baseline="0" dirty="0" smtClean="0">
                          <a:solidFill>
                            <a:schemeClr val="dk1"/>
                          </a:solidFill>
                          <a:latin typeface="+mn-lt"/>
                          <a:ea typeface="+mn-ea"/>
                          <a:cs typeface="+mn-cs"/>
                        </a:rPr>
                        <a:t>of research needed to </a:t>
                      </a:r>
                      <a:r>
                        <a:rPr lang="en-GB" sz="1300" b="1" i="0" u="none" strike="noStrike" kern="1200" baseline="0" dirty="0" smtClean="0">
                          <a:solidFill>
                            <a:schemeClr val="dk1"/>
                          </a:solidFill>
                          <a:latin typeface="+mn-lt"/>
                          <a:ea typeface="+mn-ea"/>
                          <a:cs typeface="+mn-cs"/>
                        </a:rPr>
                        <a:t>develop </a:t>
                      </a:r>
                      <a:r>
                        <a:rPr lang="en-GB" sz="1300" b="0" i="0" u="none" strike="noStrike" kern="1200" baseline="0" dirty="0" smtClean="0">
                          <a:solidFill>
                            <a:schemeClr val="dk1"/>
                          </a:solidFill>
                          <a:latin typeface="+mn-lt"/>
                          <a:ea typeface="+mn-ea"/>
                          <a:cs typeface="+mn-cs"/>
                        </a:rPr>
                        <a:t>a</a:t>
                      </a:r>
                    </a:p>
                    <a:p>
                      <a:r>
                        <a:rPr lang="en-GB" sz="1300" b="0" i="0" u="none" strike="noStrike" kern="1200" baseline="0" dirty="0" smtClean="0">
                          <a:solidFill>
                            <a:schemeClr val="dk1"/>
                          </a:solidFill>
                          <a:latin typeface="+mn-lt"/>
                          <a:ea typeface="+mn-ea"/>
                          <a:cs typeface="+mn-cs"/>
                        </a:rPr>
                        <a:t>solution to the problem, </a:t>
                      </a:r>
                      <a:r>
                        <a:rPr lang="en-GB" sz="1300" b="1" i="0" u="none" strike="noStrike" kern="1200" baseline="0" dirty="0" smtClean="0">
                          <a:solidFill>
                            <a:schemeClr val="dk1"/>
                          </a:solidFill>
                          <a:latin typeface="+mn-lt"/>
                          <a:ea typeface="+mn-ea"/>
                          <a:cs typeface="+mn-cs"/>
                        </a:rPr>
                        <a:t>with minimal</a:t>
                      </a:r>
                    </a:p>
                    <a:p>
                      <a:r>
                        <a:rPr lang="en-GB" sz="1300" b="1" i="0" u="none" strike="noStrike" kern="1200" baseline="0" dirty="0" smtClean="0">
                          <a:solidFill>
                            <a:schemeClr val="dk1"/>
                          </a:solidFill>
                          <a:latin typeface="+mn-lt"/>
                          <a:ea typeface="+mn-ea"/>
                          <a:cs typeface="+mn-cs"/>
                        </a:rPr>
                        <a:t>guidance</a:t>
                      </a:r>
                      <a:endParaRPr lang="en-GB" sz="1300" b="0" i="0" u="none" strike="noStrike" kern="1200" baseline="0" dirty="0" smtClean="0">
                        <a:solidFill>
                          <a:schemeClr val="dk1"/>
                        </a:solidFill>
                        <a:latin typeface="+mn-lt"/>
                        <a:ea typeface="+mn-ea"/>
                        <a:cs typeface="+mn-cs"/>
                      </a:endParaRPr>
                    </a:p>
                  </a:txBody>
                  <a:tcPr marL="73812" marR="73812" marT="0" marB="0" anchor="ctr"/>
                </a:tc>
                <a:extLst>
                  <a:ext uri="{0D108BD9-81ED-4DB2-BD59-A6C34878D82A}">
                    <a16:rowId xmlns:a16="http://schemas.microsoft.com/office/drawing/2014/main" val="4036689021"/>
                  </a:ext>
                </a:extLst>
              </a:tr>
              <a:tr h="1351807">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600" dirty="0" smtClean="0"/>
                        <a:t>iii. Describe the main features of one existing product that inspires a solution to the problem</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600" dirty="0" smtClean="0">
                        <a:solidFill>
                          <a:schemeClr val="bg1"/>
                        </a:solidFill>
                      </a:endParaRPr>
                    </a:p>
                  </a:txBody>
                  <a:tcPr marL="73812" marR="73812" marT="0" marB="0" anchor="ctr"/>
                </a:tc>
                <a:tc>
                  <a:txBody>
                    <a:bodyPr/>
                    <a:lstStyle/>
                    <a:p>
                      <a:pPr algn="ctr"/>
                      <a:r>
                        <a:rPr lang="en-GB" sz="1600" dirty="0" smtClean="0"/>
                        <a:t>Task</a:t>
                      </a:r>
                      <a:r>
                        <a:rPr lang="en-GB" sz="1600" baseline="0" dirty="0" smtClean="0"/>
                        <a:t> 2</a:t>
                      </a:r>
                      <a:endParaRPr lang="en-GB" sz="1600" dirty="0"/>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a couple features of an existing</a:t>
                      </a:r>
                    </a:p>
                    <a:p>
                      <a:r>
                        <a:rPr lang="en-GB" sz="1300" b="0" i="0" u="none" strike="noStrike" kern="1200" baseline="0" dirty="0" smtClean="0">
                          <a:solidFill>
                            <a:schemeClr val="dk1"/>
                          </a:solidFill>
                          <a:latin typeface="+mn-lt"/>
                          <a:ea typeface="+mn-ea"/>
                          <a:cs typeface="+mn-cs"/>
                        </a:rPr>
                        <a:t>product that inspires a solution to the</a:t>
                      </a:r>
                    </a:p>
                    <a:p>
                      <a:r>
                        <a:rPr lang="en-GB" sz="1300" b="0" i="0" u="none" strike="noStrike" kern="1200" baseline="0" dirty="0" smtClean="0">
                          <a:solidFill>
                            <a:schemeClr val="dk1"/>
                          </a:solidFill>
                          <a:latin typeface="+mn-lt"/>
                          <a:ea typeface="+mn-ea"/>
                          <a:cs typeface="+mn-cs"/>
                        </a:rPr>
                        <a:t>problem</a:t>
                      </a: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the main features of an existing</a:t>
                      </a:r>
                    </a:p>
                    <a:p>
                      <a:r>
                        <a:rPr lang="en-GB" sz="1300" b="0" i="0" u="none" strike="noStrike" kern="1200" baseline="0" dirty="0" smtClean="0">
                          <a:solidFill>
                            <a:schemeClr val="dk1"/>
                          </a:solidFill>
                          <a:latin typeface="+mn-lt"/>
                          <a:ea typeface="+mn-ea"/>
                          <a:cs typeface="+mn-cs"/>
                        </a:rPr>
                        <a:t>product that inspires a solution to the</a:t>
                      </a:r>
                    </a:p>
                    <a:p>
                      <a:r>
                        <a:rPr lang="en-GB" sz="1300" b="0" i="0" u="none" strike="noStrike" kern="1200" baseline="0" dirty="0" smtClean="0">
                          <a:solidFill>
                            <a:schemeClr val="dk1"/>
                          </a:solidFill>
                          <a:latin typeface="+mn-lt"/>
                          <a:ea typeface="+mn-ea"/>
                          <a:cs typeface="+mn-cs"/>
                        </a:rPr>
                        <a:t>problem</a:t>
                      </a: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outlines </a:t>
                      </a:r>
                      <a:r>
                        <a:rPr lang="en-GB" sz="1300" b="0" i="0" u="none" strike="noStrike" kern="1200" baseline="0" dirty="0" smtClean="0">
                          <a:solidFill>
                            <a:schemeClr val="dk1"/>
                          </a:solidFill>
                          <a:latin typeface="+mn-lt"/>
                          <a:ea typeface="+mn-ea"/>
                          <a:cs typeface="+mn-cs"/>
                        </a:rPr>
                        <a:t>the main features of an</a:t>
                      </a:r>
                    </a:p>
                    <a:p>
                      <a:r>
                        <a:rPr lang="en-GB" sz="1300" b="0" i="0" u="none" strike="noStrike" kern="1200" baseline="0" dirty="0" smtClean="0">
                          <a:solidFill>
                            <a:schemeClr val="dk1"/>
                          </a:solidFill>
                          <a:latin typeface="+mn-lt"/>
                          <a:ea typeface="+mn-ea"/>
                          <a:cs typeface="+mn-cs"/>
                        </a:rPr>
                        <a:t>existing product that inspires a</a:t>
                      </a:r>
                    </a:p>
                    <a:p>
                      <a:r>
                        <a:rPr lang="en-GB" sz="1300" b="0" i="0" u="none" strike="noStrike" kern="1200" baseline="0" dirty="0" smtClean="0">
                          <a:solidFill>
                            <a:schemeClr val="dk1"/>
                          </a:solidFill>
                          <a:latin typeface="+mn-lt"/>
                          <a:ea typeface="+mn-ea"/>
                          <a:cs typeface="+mn-cs"/>
                        </a:rPr>
                        <a:t>solution to the problem</a:t>
                      </a: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describes </a:t>
                      </a:r>
                      <a:r>
                        <a:rPr lang="en-GB" sz="1300" b="0" i="0" u="none" strike="noStrike" kern="1200" baseline="0" dirty="0" smtClean="0">
                          <a:solidFill>
                            <a:schemeClr val="dk1"/>
                          </a:solidFill>
                          <a:latin typeface="+mn-lt"/>
                          <a:ea typeface="+mn-ea"/>
                          <a:cs typeface="+mn-cs"/>
                        </a:rPr>
                        <a:t>the main features of an</a:t>
                      </a:r>
                    </a:p>
                    <a:p>
                      <a:r>
                        <a:rPr lang="en-GB" sz="1300" b="0" i="0" u="none" strike="noStrike" kern="1200" baseline="0" dirty="0" smtClean="0">
                          <a:solidFill>
                            <a:schemeClr val="dk1"/>
                          </a:solidFill>
                          <a:latin typeface="+mn-lt"/>
                          <a:ea typeface="+mn-ea"/>
                          <a:cs typeface="+mn-cs"/>
                        </a:rPr>
                        <a:t>existing product that inspires a</a:t>
                      </a:r>
                    </a:p>
                    <a:p>
                      <a:r>
                        <a:rPr lang="en-GB" sz="1300" b="0" i="0" u="none" strike="noStrike" kern="1200" baseline="0" dirty="0" smtClean="0">
                          <a:solidFill>
                            <a:schemeClr val="dk1"/>
                          </a:solidFill>
                          <a:latin typeface="+mn-lt"/>
                          <a:ea typeface="+mn-ea"/>
                          <a:cs typeface="+mn-cs"/>
                        </a:rPr>
                        <a:t>solution to the problem</a:t>
                      </a:r>
                    </a:p>
                  </a:txBody>
                  <a:tcPr marL="73812" marR="73812" marT="0" marB="0" anchor="ctr"/>
                </a:tc>
                <a:extLst>
                  <a:ext uri="{0D108BD9-81ED-4DB2-BD59-A6C34878D82A}">
                    <a16:rowId xmlns:a16="http://schemas.microsoft.com/office/drawing/2014/main" val="1316044022"/>
                  </a:ext>
                </a:extLst>
              </a:tr>
              <a:tr h="1308798">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600" dirty="0" smtClean="0"/>
                        <a:t>iv. present the main findings of relevant research. </a:t>
                      </a:r>
                    </a:p>
                  </a:txBody>
                  <a:tcPr marL="73812" marR="73812" marT="0" marB="0" anchor="ctr"/>
                </a:tc>
                <a:tc>
                  <a:txBody>
                    <a:bodyPr/>
                    <a:lstStyle/>
                    <a:p>
                      <a:pPr algn="ctr"/>
                      <a:r>
                        <a:rPr lang="en-GB" sz="1600" dirty="0" smtClean="0"/>
                        <a:t>Task 3A</a:t>
                      </a:r>
                    </a:p>
                    <a:p>
                      <a:pPr algn="ctr"/>
                      <a:r>
                        <a:rPr lang="en-GB" sz="1600" dirty="0" smtClean="0"/>
                        <a:t>Task 3B</a:t>
                      </a:r>
                    </a:p>
                    <a:p>
                      <a:pPr algn="ctr"/>
                      <a:r>
                        <a:rPr lang="en-GB" sz="1600" dirty="0" smtClean="0"/>
                        <a:t>Task</a:t>
                      </a:r>
                      <a:r>
                        <a:rPr lang="en-GB" sz="1600" baseline="0" dirty="0" smtClean="0"/>
                        <a:t> 4A</a:t>
                      </a:r>
                    </a:p>
                    <a:p>
                      <a:pPr algn="ctr"/>
                      <a:r>
                        <a:rPr lang="en-GB" sz="1600" baseline="0" dirty="0" smtClean="0"/>
                        <a:t>Task 4B</a:t>
                      </a:r>
                      <a:endParaRPr lang="en-GB" sz="1600" dirty="0"/>
                    </a:p>
                  </a:txBody>
                  <a:tcPr marL="73812" marR="73812" marT="0" marB="0"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the findings of research</a:t>
                      </a: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outlines some of </a:t>
                      </a:r>
                      <a:r>
                        <a:rPr lang="en-GB" sz="1300" b="0" i="0" u="none" strike="noStrike" kern="1200" baseline="0" dirty="0" smtClean="0">
                          <a:solidFill>
                            <a:schemeClr val="dk1"/>
                          </a:solidFill>
                          <a:latin typeface="+mn-lt"/>
                          <a:ea typeface="+mn-ea"/>
                          <a:cs typeface="+mn-cs"/>
                        </a:rPr>
                        <a:t>the main findings of</a:t>
                      </a:r>
                    </a:p>
                    <a:p>
                      <a:r>
                        <a:rPr lang="en-GB" sz="1300" b="0" i="0" u="none" strike="noStrike" kern="1200" baseline="0" dirty="0" smtClean="0">
                          <a:solidFill>
                            <a:schemeClr val="dk1"/>
                          </a:solidFill>
                          <a:latin typeface="+mn-lt"/>
                          <a:ea typeface="+mn-ea"/>
                          <a:cs typeface="+mn-cs"/>
                        </a:rPr>
                        <a:t>research</a:t>
                      </a: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r>
                        <a:rPr lang="en-GB" sz="1300" b="1" i="0" u="none" strike="noStrike" kern="1200" baseline="0" dirty="0" smtClean="0">
                          <a:solidFill>
                            <a:schemeClr val="dk1"/>
                          </a:solidFill>
                          <a:latin typeface="+mn-lt"/>
                          <a:ea typeface="+mn-ea"/>
                          <a:cs typeface="+mn-cs"/>
                        </a:rPr>
                        <a:t>outlines </a:t>
                      </a:r>
                      <a:r>
                        <a:rPr lang="en-GB" sz="1300" b="0" i="0" u="none" strike="noStrike" kern="1200" baseline="0" dirty="0" smtClean="0">
                          <a:solidFill>
                            <a:schemeClr val="dk1"/>
                          </a:solidFill>
                          <a:latin typeface="+mn-lt"/>
                          <a:ea typeface="+mn-ea"/>
                          <a:cs typeface="+mn-cs"/>
                        </a:rPr>
                        <a:t>the main findings of relevant</a:t>
                      </a:r>
                    </a:p>
                    <a:p>
                      <a:r>
                        <a:rPr lang="en-GB" sz="1300" b="0" i="0" u="none" strike="noStrike" kern="1200" baseline="0" dirty="0" smtClean="0">
                          <a:solidFill>
                            <a:schemeClr val="dk1"/>
                          </a:solidFill>
                          <a:latin typeface="+mn-lt"/>
                          <a:ea typeface="+mn-ea"/>
                          <a:cs typeface="+mn-cs"/>
                        </a:rPr>
                        <a:t>research</a:t>
                      </a: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presents </a:t>
                      </a:r>
                      <a:r>
                        <a:rPr lang="en-GB" sz="1300" b="0" i="0" u="none" strike="noStrike" kern="1200" baseline="0" dirty="0" smtClean="0">
                          <a:solidFill>
                            <a:schemeClr val="dk1"/>
                          </a:solidFill>
                          <a:latin typeface="+mn-lt"/>
                          <a:ea typeface="+mn-ea"/>
                          <a:cs typeface="+mn-cs"/>
                        </a:rPr>
                        <a:t>the main findings of relevant</a:t>
                      </a:r>
                    </a:p>
                    <a:p>
                      <a:r>
                        <a:rPr lang="en-GB" sz="1300" b="0" i="0" u="none" strike="noStrike" kern="1200" baseline="0" dirty="0" smtClean="0">
                          <a:solidFill>
                            <a:schemeClr val="dk1"/>
                          </a:solidFill>
                          <a:latin typeface="+mn-lt"/>
                          <a:ea typeface="+mn-ea"/>
                          <a:cs typeface="+mn-cs"/>
                        </a:rPr>
                        <a:t>research</a:t>
                      </a:r>
                    </a:p>
                  </a:txBody>
                  <a:tcPr marL="73812" marR="73812" marT="0" marB="0" anchor="ctr"/>
                </a:tc>
                <a:extLst>
                  <a:ext uri="{0D108BD9-81ED-4DB2-BD59-A6C34878D82A}">
                    <a16:rowId xmlns:a16="http://schemas.microsoft.com/office/drawing/2014/main" val="2312965688"/>
                  </a:ext>
                </a:extLst>
              </a:tr>
              <a:tr h="479892">
                <a:tc>
                  <a:txBody>
                    <a:bodyPr/>
                    <a:lstStyle/>
                    <a:p>
                      <a:pPr algn="ctr">
                        <a:spcAft>
                          <a:spcPts val="0"/>
                        </a:spcAft>
                      </a:pPr>
                      <a:r>
                        <a:rPr lang="en-GB" sz="1600" dirty="0">
                          <a:effectLst/>
                        </a:rPr>
                        <a:t>Teacher’s Comment</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pPr algn="ctr">
                        <a:spcAft>
                          <a:spcPts val="0"/>
                        </a:spcAft>
                      </a:pPr>
                      <a:r>
                        <a:rPr lang="en-GB" sz="1300" dirty="0">
                          <a:effectLst/>
                        </a:rPr>
                        <a:t> </a:t>
                      </a: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4120142121"/>
                  </a:ext>
                </a:extLst>
              </a:tr>
            </a:tbl>
          </a:graphicData>
        </a:graphic>
      </p:graphicFrame>
    </p:spTree>
    <p:extLst>
      <p:ext uri="{BB962C8B-B14F-4D97-AF65-F5344CB8AC3E}">
        <p14:creationId xmlns:p14="http://schemas.microsoft.com/office/powerpoint/2010/main" val="2189715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t>Developing Ideas</a:t>
            </a:r>
            <a:endParaRPr lang="en-GB" b="1" dirty="0"/>
          </a:p>
        </p:txBody>
      </p:sp>
      <p:sp>
        <p:nvSpPr>
          <p:cNvPr id="6" name="Subtitle 5"/>
          <p:cNvSpPr>
            <a:spLocks noGrp="1"/>
          </p:cNvSpPr>
          <p:nvPr>
            <p:ph type="subTitle" idx="1"/>
          </p:nvPr>
        </p:nvSpPr>
        <p:spPr/>
        <p:txBody>
          <a:bodyPr/>
          <a:lstStyle/>
          <a:p>
            <a:r>
              <a:rPr lang="en-GB" dirty="0" smtClean="0"/>
              <a:t>Criteria B</a:t>
            </a:r>
            <a:endParaRPr lang="en-GB" dirty="0"/>
          </a:p>
        </p:txBody>
      </p:sp>
      <p:sp>
        <p:nvSpPr>
          <p:cNvPr id="4" name="Slide Number Placeholder 3"/>
          <p:cNvSpPr>
            <a:spLocks noGrp="1"/>
          </p:cNvSpPr>
          <p:nvPr>
            <p:ph type="sldNum" sz="quarter" idx="12"/>
          </p:nvPr>
        </p:nvSpPr>
        <p:spPr/>
        <p:txBody>
          <a:bodyPr/>
          <a:lstStyle/>
          <a:p>
            <a:fld id="{AB3C4260-636D-4092-8505-FAD6DC5A21E2}" type="slidenum">
              <a:rPr lang="en-GB" smtClean="0"/>
              <a:t>15</a:t>
            </a:fld>
            <a:endParaRPr lang="en-GB"/>
          </a:p>
        </p:txBody>
      </p:sp>
    </p:spTree>
    <p:extLst>
      <p:ext uri="{BB962C8B-B14F-4D97-AF65-F5344CB8AC3E}">
        <p14:creationId xmlns:p14="http://schemas.microsoft.com/office/powerpoint/2010/main" val="904440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16</a:t>
            </a:fld>
            <a:endParaRPr lang="en-GB"/>
          </a:p>
        </p:txBody>
      </p:sp>
      <p:sp>
        <p:nvSpPr>
          <p:cNvPr id="3" name="Title 1"/>
          <p:cNvSpPr txBox="1">
            <a:spLocks/>
          </p:cNvSpPr>
          <p:nvPr/>
        </p:nvSpPr>
        <p:spPr>
          <a:xfrm>
            <a:off x="1766654" y="129917"/>
            <a:ext cx="12021377" cy="1716971"/>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dirty="0"/>
              <a:t>Assessment criteria</a:t>
            </a:r>
          </a:p>
          <a:p>
            <a:pPr algn="ctr"/>
            <a:r>
              <a:rPr lang="en-GB" sz="3149" dirty="0"/>
              <a:t>Developing Ideas</a:t>
            </a:r>
          </a:p>
        </p:txBody>
      </p:sp>
      <p:sp>
        <p:nvSpPr>
          <p:cNvPr id="6" name="Rectangle 5"/>
          <p:cNvSpPr/>
          <p:nvPr/>
        </p:nvSpPr>
        <p:spPr>
          <a:xfrm>
            <a:off x="1766654" y="1405097"/>
            <a:ext cx="11475667" cy="450171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99" b="1" u="sng" dirty="0">
                <a:solidFill>
                  <a:schemeClr val="bg1"/>
                </a:solidFill>
              </a:rPr>
              <a:t>Criterion B: </a:t>
            </a:r>
          </a:p>
          <a:p>
            <a:pPr algn="ctr"/>
            <a:r>
              <a:rPr lang="en-GB" sz="3599" b="1" dirty="0">
                <a:solidFill>
                  <a:schemeClr val="bg1"/>
                </a:solidFill>
              </a:rPr>
              <a:t>Developing Ideas</a:t>
            </a:r>
          </a:p>
          <a:p>
            <a:endParaRPr lang="en-GB" sz="2700" dirty="0"/>
          </a:p>
          <a:p>
            <a:pPr algn="ctr"/>
            <a:r>
              <a:rPr lang="en-GB" sz="2342" dirty="0" err="1"/>
              <a:t>i</a:t>
            </a:r>
            <a:r>
              <a:rPr lang="en-GB" sz="2342" dirty="0"/>
              <a:t>. develop a design specification which outlines the success criteria for the design of a solution based on the data collected.</a:t>
            </a:r>
          </a:p>
          <a:p>
            <a:pPr algn="ctr"/>
            <a:endParaRPr lang="en-GB" sz="2342" dirty="0"/>
          </a:p>
          <a:p>
            <a:pPr algn="ctr"/>
            <a:r>
              <a:rPr lang="en-GB" sz="2342" dirty="0"/>
              <a:t>iii. present the chosen design and outline the reasons for its selection </a:t>
            </a:r>
            <a:endParaRPr lang="en-GB" sz="2342" b="1" dirty="0">
              <a:solidFill>
                <a:schemeClr val="bg1"/>
              </a:solidFill>
            </a:endParaRPr>
          </a:p>
          <a:p>
            <a:pPr marL="321412" indent="-321412" algn="ctr">
              <a:buFont typeface="Arial" panose="020B0604020202020204" pitchFamily="34" charset="0"/>
              <a:buChar char="•"/>
            </a:pPr>
            <a:endParaRPr lang="en-GB" sz="2342" dirty="0">
              <a:solidFill>
                <a:schemeClr val="bg1"/>
              </a:solidFill>
            </a:endParaRPr>
          </a:p>
        </p:txBody>
      </p:sp>
    </p:spTree>
    <p:extLst>
      <p:ext uri="{BB962C8B-B14F-4D97-AF65-F5344CB8AC3E}">
        <p14:creationId xmlns:p14="http://schemas.microsoft.com/office/powerpoint/2010/main" val="2120002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17</a:t>
            </a:fld>
            <a:endParaRPr lang="en-GB"/>
          </a:p>
        </p:txBody>
      </p:sp>
      <p:sp>
        <p:nvSpPr>
          <p:cNvPr id="3" name="Content Placeholder 2"/>
          <p:cNvSpPr txBox="1">
            <a:spLocks/>
          </p:cNvSpPr>
          <p:nvPr/>
        </p:nvSpPr>
        <p:spPr>
          <a:xfrm>
            <a:off x="1496764" y="4212534"/>
            <a:ext cx="12078102" cy="5993849"/>
          </a:xfrm>
          <a:prstGeom prst="rect">
            <a:avLst/>
          </a:prstGeom>
          <a:ln w="38100">
            <a:solidFill>
              <a:schemeClr val="tx1"/>
            </a:solidFill>
          </a:ln>
        </p:spPr>
        <p:txBody>
          <a:bodyPr vert="horz" lIns="132921" tIns="66460" rIns="132921" bIns="6646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US" altLang="en-US" sz="2700" b="1" dirty="0">
                <a:solidFill>
                  <a:schemeClr val="tx1"/>
                </a:solidFill>
              </a:rPr>
              <a:t>My Robot SHOULD / COULD / MUST ……..….</a:t>
            </a:r>
          </a:p>
          <a:p>
            <a:pPr marL="0" indent="0">
              <a:buNone/>
            </a:pPr>
            <a:endParaRPr lang="en-US" altLang="en-US" sz="1350" dirty="0">
              <a:solidFill>
                <a:srgbClr val="FF0000"/>
              </a:solidFill>
            </a:endParaRP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a:p>
            <a:pPr marL="321412" indent="-321412">
              <a:buFont typeface="+mj-lt"/>
              <a:buAutoNum type="arabicPeriod"/>
            </a:pPr>
            <a:r>
              <a:rPr lang="en-US" altLang="en-US" sz="2250" dirty="0">
                <a:solidFill>
                  <a:srgbClr val="FF0000"/>
                </a:solidFill>
              </a:rPr>
              <a:t> </a:t>
            </a:r>
          </a:p>
        </p:txBody>
      </p:sp>
      <p:sp>
        <p:nvSpPr>
          <p:cNvPr id="4" name="Title 1"/>
          <p:cNvSpPr txBox="1">
            <a:spLocks/>
          </p:cNvSpPr>
          <p:nvPr/>
        </p:nvSpPr>
        <p:spPr>
          <a:xfrm>
            <a:off x="1777753" y="405491"/>
            <a:ext cx="12021377" cy="1063181"/>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5:  Write your success criteria</a:t>
            </a:r>
          </a:p>
        </p:txBody>
      </p:sp>
      <p:sp>
        <p:nvSpPr>
          <p:cNvPr id="5" name="Rectangle 4"/>
          <p:cNvSpPr/>
          <p:nvPr/>
        </p:nvSpPr>
        <p:spPr>
          <a:xfrm>
            <a:off x="1777753" y="1246984"/>
            <a:ext cx="11797112" cy="3336106"/>
          </a:xfrm>
          <a:prstGeom prst="rect">
            <a:avLst/>
          </a:prstGeom>
        </p:spPr>
        <p:txBody>
          <a:bodyPr wrap="square">
            <a:spAutoFit/>
          </a:bodyPr>
          <a:lstStyle/>
          <a:p>
            <a:r>
              <a:rPr lang="en-GB" sz="2342" dirty="0">
                <a:solidFill>
                  <a:srgbClr val="FF0000"/>
                </a:solidFill>
              </a:rPr>
              <a:t>Using your research and analysis of the Hardware and Software, write a list of criteria of what your Robot </a:t>
            </a:r>
            <a:r>
              <a:rPr lang="en-GB" sz="2342" b="1" u="sng" dirty="0">
                <a:solidFill>
                  <a:srgbClr val="FF0000"/>
                </a:solidFill>
              </a:rPr>
              <a:t>must</a:t>
            </a:r>
            <a:r>
              <a:rPr lang="en-GB" sz="2342" dirty="0">
                <a:solidFill>
                  <a:srgbClr val="FF0000"/>
                </a:solidFill>
              </a:rPr>
              <a:t> have. You must write in full sentences explaining what your Robot should do/have and could do/have. </a:t>
            </a:r>
          </a:p>
          <a:p>
            <a:endParaRPr lang="en-GB" sz="2342" dirty="0">
              <a:solidFill>
                <a:srgbClr val="FF0000"/>
              </a:solidFill>
            </a:endParaRPr>
          </a:p>
          <a:p>
            <a:r>
              <a:rPr lang="en-GB" sz="2342" dirty="0">
                <a:solidFill>
                  <a:srgbClr val="FF0000"/>
                </a:solidFill>
              </a:rPr>
              <a:t>Remember your specification is a list of bullet points that will state what your </a:t>
            </a:r>
            <a:r>
              <a:rPr lang="en-GB" sz="2342" dirty="0" err="1">
                <a:solidFill>
                  <a:srgbClr val="FF0000"/>
                </a:solidFill>
              </a:rPr>
              <a:t>produt</a:t>
            </a:r>
            <a:r>
              <a:rPr lang="en-GB" sz="2342" dirty="0">
                <a:solidFill>
                  <a:srgbClr val="FF0000"/>
                </a:solidFill>
              </a:rPr>
              <a:t> should be like or have. </a:t>
            </a:r>
          </a:p>
          <a:p>
            <a:r>
              <a:rPr lang="en-GB" sz="2342" dirty="0">
                <a:solidFill>
                  <a:srgbClr val="FF0000"/>
                </a:solidFill>
              </a:rPr>
              <a:t>For Example:</a:t>
            </a:r>
          </a:p>
          <a:p>
            <a:r>
              <a:rPr lang="en-GB" sz="2342" dirty="0">
                <a:solidFill>
                  <a:srgbClr val="FF0000"/>
                </a:solidFill>
              </a:rPr>
              <a:t>My Robot must be connected correctly with the wires connected to the right ports.</a:t>
            </a:r>
          </a:p>
        </p:txBody>
      </p:sp>
    </p:spTree>
    <p:extLst>
      <p:ext uri="{BB962C8B-B14F-4D97-AF65-F5344CB8AC3E}">
        <p14:creationId xmlns:p14="http://schemas.microsoft.com/office/powerpoint/2010/main" val="831510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18</a:t>
            </a:fld>
            <a:endParaRPr lang="en-GB"/>
          </a:p>
        </p:txBody>
      </p:sp>
      <p:sp>
        <p:nvSpPr>
          <p:cNvPr id="4" name="Title 1"/>
          <p:cNvSpPr txBox="1">
            <a:spLocks/>
          </p:cNvSpPr>
          <p:nvPr/>
        </p:nvSpPr>
        <p:spPr>
          <a:xfrm>
            <a:off x="1692586" y="290410"/>
            <a:ext cx="12021377" cy="971796"/>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6:  BUILDING YOUR ROBOT</a:t>
            </a:r>
            <a:endParaRPr lang="en-GB" sz="2250" dirty="0">
              <a:solidFill>
                <a:srgbClr val="FF0000"/>
              </a:solidFill>
            </a:endParaRPr>
          </a:p>
          <a:p>
            <a:pPr algn="ctr"/>
            <a:endParaRPr lang="en-GB" sz="2250" b="1" dirty="0">
              <a:solidFill>
                <a:srgbClr val="FF0000"/>
              </a:solidFill>
            </a:endParaRPr>
          </a:p>
        </p:txBody>
      </p:sp>
      <p:sp>
        <p:nvSpPr>
          <p:cNvPr id="5" name="Content Placeholder 2"/>
          <p:cNvSpPr txBox="1">
            <a:spLocks/>
          </p:cNvSpPr>
          <p:nvPr/>
        </p:nvSpPr>
        <p:spPr>
          <a:xfrm>
            <a:off x="1795440" y="1755558"/>
            <a:ext cx="12244093" cy="1055743"/>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en-GB" sz="2700" dirty="0">
              <a:solidFill>
                <a:srgbClr val="FF0000"/>
              </a:solidFill>
            </a:endParaRPr>
          </a:p>
        </p:txBody>
      </p:sp>
      <p:sp>
        <p:nvSpPr>
          <p:cNvPr id="6" name="Rectangle 5"/>
          <p:cNvSpPr/>
          <p:nvPr/>
        </p:nvSpPr>
        <p:spPr>
          <a:xfrm>
            <a:off x="1804718" y="1114742"/>
            <a:ext cx="11797112" cy="813171"/>
          </a:xfrm>
          <a:prstGeom prst="rect">
            <a:avLst/>
          </a:prstGeom>
        </p:spPr>
        <p:txBody>
          <a:bodyPr wrap="square">
            <a:spAutoFit/>
          </a:bodyPr>
          <a:lstStyle/>
          <a:p>
            <a:r>
              <a:rPr lang="en-GB" sz="2342" dirty="0">
                <a:solidFill>
                  <a:srgbClr val="FF0000"/>
                </a:solidFill>
              </a:rPr>
              <a:t>Working with your partner, use the instruction manual to build your robot. Then take pictures of the completed Robot and place your picture here. </a:t>
            </a:r>
          </a:p>
        </p:txBody>
      </p:sp>
      <p:sp>
        <p:nvSpPr>
          <p:cNvPr id="7" name="Rectangle 6"/>
          <p:cNvSpPr/>
          <p:nvPr/>
        </p:nvSpPr>
        <p:spPr>
          <a:xfrm>
            <a:off x="881840" y="1905959"/>
            <a:ext cx="9660626" cy="614610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49" b="1" dirty="0">
                <a:solidFill>
                  <a:srgbClr val="FF0000"/>
                </a:solidFill>
              </a:rPr>
              <a:t>IMAGE OF YOUR BUILT ROBOT GOES HERE.</a:t>
            </a:r>
          </a:p>
          <a:p>
            <a:pPr algn="ctr"/>
            <a:endParaRPr lang="en-GB" sz="3149" b="1" dirty="0">
              <a:solidFill>
                <a:srgbClr val="FF0000"/>
              </a:solidFill>
            </a:endParaRPr>
          </a:p>
          <a:p>
            <a:pPr algn="ctr"/>
            <a:r>
              <a:rPr lang="en-GB" sz="3149" b="1" dirty="0">
                <a:solidFill>
                  <a:srgbClr val="FF0000"/>
                </a:solidFill>
              </a:rPr>
              <a:t>THEN LABEL PARTS OF YOUR ROBOT. </a:t>
            </a:r>
          </a:p>
        </p:txBody>
      </p:sp>
      <p:sp>
        <p:nvSpPr>
          <p:cNvPr id="8" name="Content Placeholder 2"/>
          <p:cNvSpPr txBox="1">
            <a:spLocks/>
          </p:cNvSpPr>
          <p:nvPr/>
        </p:nvSpPr>
        <p:spPr>
          <a:xfrm>
            <a:off x="10733485" y="6597406"/>
            <a:ext cx="3805629" cy="405310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Did you have any problems whilst making your robot? Explain them below?</a:t>
            </a:r>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10" name="Content Placeholder 2"/>
          <p:cNvSpPr txBox="1">
            <a:spLocks/>
          </p:cNvSpPr>
          <p:nvPr/>
        </p:nvSpPr>
        <p:spPr>
          <a:xfrm>
            <a:off x="881839" y="8251005"/>
            <a:ext cx="9660626" cy="2399506"/>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How do you think you performed as partners in this task overall. Talk about the the good things you achieved, what you could improve on for the next task and did you finish on time? </a:t>
            </a: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p:txBody>
      </p:sp>
      <p:sp>
        <p:nvSpPr>
          <p:cNvPr id="11" name="Content Placeholder 2"/>
          <p:cNvSpPr txBox="1">
            <a:spLocks/>
          </p:cNvSpPr>
          <p:nvPr/>
        </p:nvSpPr>
        <p:spPr>
          <a:xfrm>
            <a:off x="10733484" y="1905959"/>
            <a:ext cx="3805631" cy="455920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in your own words the basic steps to building your Robot? Remember to mention the parts to the robot?</a:t>
            </a:r>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Tree>
    <p:extLst>
      <p:ext uri="{BB962C8B-B14F-4D97-AF65-F5344CB8AC3E}">
        <p14:creationId xmlns:p14="http://schemas.microsoft.com/office/powerpoint/2010/main" val="1399418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19</a:t>
            </a:fld>
            <a:endParaRPr lang="en-GB"/>
          </a:p>
        </p:txBody>
      </p:sp>
      <p:sp>
        <p:nvSpPr>
          <p:cNvPr id="3" name="Title 1"/>
          <p:cNvSpPr txBox="1">
            <a:spLocks/>
          </p:cNvSpPr>
          <p:nvPr/>
        </p:nvSpPr>
        <p:spPr>
          <a:xfrm>
            <a:off x="1766654" y="129917"/>
            <a:ext cx="12021377" cy="1716971"/>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3599" b="1" dirty="0"/>
              <a:t>Assessment criteria </a:t>
            </a:r>
          </a:p>
          <a:p>
            <a:pPr algn="ctr"/>
            <a:r>
              <a:rPr lang="en-GB" sz="3599" b="1" dirty="0"/>
              <a:t>&amp; TEACHER’S MARKS</a:t>
            </a:r>
          </a:p>
        </p:txBody>
      </p:sp>
      <p:graphicFrame>
        <p:nvGraphicFramePr>
          <p:cNvPr id="8" name="Table 7"/>
          <p:cNvGraphicFramePr>
            <a:graphicFrameLocks noGrp="1"/>
          </p:cNvGraphicFramePr>
          <p:nvPr>
            <p:extLst>
              <p:ext uri="{D42A27DB-BD31-4B8C-83A1-F6EECF244321}">
                <p14:modId xmlns:p14="http://schemas.microsoft.com/office/powerpoint/2010/main" val="718990835"/>
              </p:ext>
            </p:extLst>
          </p:nvPr>
        </p:nvGraphicFramePr>
        <p:xfrm>
          <a:off x="851599" y="3933373"/>
          <a:ext cx="13187934" cy="3907990"/>
        </p:xfrm>
        <a:graphic>
          <a:graphicData uri="http://schemas.openxmlformats.org/drawingml/2006/table">
            <a:tbl>
              <a:tblPr firstRow="1" firstCol="1" bandRow="1">
                <a:tableStyleId>{5C22544A-7EE6-4342-B048-85BDC9FD1C3A}</a:tableStyleId>
              </a:tblPr>
              <a:tblGrid>
                <a:gridCol w="2667350">
                  <a:extLst>
                    <a:ext uri="{9D8B030D-6E8A-4147-A177-3AD203B41FA5}">
                      <a16:colId xmlns:a16="http://schemas.microsoft.com/office/drawing/2014/main" val="3323826989"/>
                    </a:ext>
                  </a:extLst>
                </a:gridCol>
                <a:gridCol w="1700586">
                  <a:extLst>
                    <a:ext uri="{9D8B030D-6E8A-4147-A177-3AD203B41FA5}">
                      <a16:colId xmlns:a16="http://schemas.microsoft.com/office/drawing/2014/main" val="2307743741"/>
                    </a:ext>
                  </a:extLst>
                </a:gridCol>
                <a:gridCol w="1979404">
                  <a:extLst>
                    <a:ext uri="{9D8B030D-6E8A-4147-A177-3AD203B41FA5}">
                      <a16:colId xmlns:a16="http://schemas.microsoft.com/office/drawing/2014/main" val="49243127"/>
                    </a:ext>
                  </a:extLst>
                </a:gridCol>
                <a:gridCol w="2280198">
                  <a:extLst>
                    <a:ext uri="{9D8B030D-6E8A-4147-A177-3AD203B41FA5}">
                      <a16:colId xmlns:a16="http://schemas.microsoft.com/office/drawing/2014/main" val="501935869"/>
                    </a:ext>
                  </a:extLst>
                </a:gridCol>
                <a:gridCol w="2280198">
                  <a:extLst>
                    <a:ext uri="{9D8B030D-6E8A-4147-A177-3AD203B41FA5}">
                      <a16:colId xmlns:a16="http://schemas.microsoft.com/office/drawing/2014/main" val="930593047"/>
                    </a:ext>
                  </a:extLst>
                </a:gridCol>
                <a:gridCol w="2280198">
                  <a:extLst>
                    <a:ext uri="{9D8B030D-6E8A-4147-A177-3AD203B41FA5}">
                      <a16:colId xmlns:a16="http://schemas.microsoft.com/office/drawing/2014/main" val="2846416242"/>
                    </a:ext>
                  </a:extLst>
                </a:gridCol>
              </a:tblGrid>
              <a:tr h="371222">
                <a:tc>
                  <a:txBody>
                    <a:bodyPr/>
                    <a:lstStyle/>
                    <a:p>
                      <a:pPr algn="ctr">
                        <a:spcAft>
                          <a:spcPts val="0"/>
                        </a:spcAft>
                      </a:pPr>
                      <a:r>
                        <a:rPr lang="en-GB" sz="1800" dirty="0">
                          <a:effectLst/>
                        </a:rPr>
                        <a:t>Criteria</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Tasks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1-2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a:effectLst/>
                        </a:rPr>
                        <a:t>3-4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a:effectLst/>
                        </a:rPr>
                        <a:t>5-6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7-8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1390240195"/>
                  </a:ext>
                </a:extLst>
              </a:tr>
              <a:tr h="1734456">
                <a:tc>
                  <a:txBody>
                    <a:bodyPr/>
                    <a:lstStyle/>
                    <a:p>
                      <a:pPr algn="ctr"/>
                      <a:r>
                        <a:rPr lang="en-GB" sz="1600" dirty="0" err="1" smtClean="0"/>
                        <a:t>i</a:t>
                      </a:r>
                      <a:r>
                        <a:rPr lang="en-GB" sz="1600" dirty="0" smtClean="0"/>
                        <a:t>. develop a design specification which outlines the success criteria for the design of a solution based on the data collected.</a:t>
                      </a:r>
                    </a:p>
                  </a:txBody>
                  <a:tcPr marL="73812" marR="73812" marT="0" marB="0" anchor="ctr"/>
                </a:tc>
                <a:tc>
                  <a:txBody>
                    <a:bodyPr/>
                    <a:lstStyle/>
                    <a:p>
                      <a:pPr algn="ctr">
                        <a:spcAft>
                          <a:spcPts val="0"/>
                        </a:spcAft>
                      </a:pPr>
                      <a:r>
                        <a:rPr lang="en-NZ" sz="1300" dirty="0" smtClean="0">
                          <a:effectLst/>
                        </a:rPr>
                        <a:t>Task 5</a:t>
                      </a: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lists </a:t>
                      </a:r>
                      <a:r>
                        <a:rPr lang="en-GB" sz="1300" b="0" i="0" u="none" strike="noStrike" kern="1200" baseline="0" dirty="0" smtClean="0">
                          <a:solidFill>
                            <a:schemeClr val="dk1"/>
                          </a:solidFill>
                          <a:latin typeface="+mn-lt"/>
                          <a:ea typeface="+mn-ea"/>
                          <a:cs typeface="+mn-cs"/>
                        </a:rPr>
                        <a:t>a few basic success criteria for the design of a solution.</a:t>
                      </a:r>
                    </a:p>
                    <a:p>
                      <a:pPr algn="ctr">
                        <a:spcAft>
                          <a:spcPts val="0"/>
                        </a:spcAft>
                      </a:pP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constructs </a:t>
                      </a:r>
                      <a:r>
                        <a:rPr lang="en-GB" sz="1300" b="0" i="0" u="none" strike="noStrike" kern="1200" baseline="0" dirty="0" smtClean="0">
                          <a:solidFill>
                            <a:schemeClr val="dk1"/>
                          </a:solidFill>
                          <a:latin typeface="+mn-lt"/>
                          <a:ea typeface="+mn-ea"/>
                          <a:cs typeface="+mn-cs"/>
                        </a:rPr>
                        <a:t>a list of the success criteria for the design of a solution.</a:t>
                      </a:r>
                    </a:p>
                  </a:txBody>
                  <a:tcPr marL="73812" marR="73812" marT="0" marB="0"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develops </a:t>
                      </a:r>
                      <a:r>
                        <a:rPr lang="en-GB" sz="1300" b="0" i="0" u="none" strike="noStrike" kern="1200" baseline="0" dirty="0" smtClean="0">
                          <a:solidFill>
                            <a:schemeClr val="dk1"/>
                          </a:solidFill>
                          <a:latin typeface="+mn-lt"/>
                          <a:ea typeface="+mn-ea"/>
                          <a:cs typeface="+mn-cs"/>
                        </a:rPr>
                        <a:t>design specifications, which </a:t>
                      </a:r>
                      <a:r>
                        <a:rPr lang="en-GB" sz="1300" b="1" i="0" u="none" strike="noStrike" kern="1200" baseline="0" dirty="0" smtClean="0">
                          <a:solidFill>
                            <a:schemeClr val="dk1"/>
                          </a:solidFill>
                          <a:latin typeface="+mn-lt"/>
                          <a:ea typeface="+mn-ea"/>
                          <a:cs typeface="+mn-cs"/>
                        </a:rPr>
                        <a:t>identify </a:t>
                      </a:r>
                      <a:r>
                        <a:rPr lang="en-GB" sz="1300" b="0" i="0" u="none" strike="noStrike" kern="1200" baseline="0" dirty="0" smtClean="0">
                          <a:solidFill>
                            <a:schemeClr val="dk1"/>
                          </a:solidFill>
                          <a:latin typeface="+mn-lt"/>
                          <a:ea typeface="+mn-ea"/>
                          <a:cs typeface="+mn-cs"/>
                        </a:rPr>
                        <a:t>the success criteria for the design of a solution </a:t>
                      </a:r>
                    </a:p>
                  </a:txBody>
                  <a:tcPr marL="73812" marR="73812" marT="0" marB="0"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develops </a:t>
                      </a:r>
                      <a:r>
                        <a:rPr lang="en-GB" sz="1300" b="0" i="0" u="none" strike="noStrike" kern="1200" baseline="0" dirty="0" smtClean="0">
                          <a:solidFill>
                            <a:schemeClr val="dk1"/>
                          </a:solidFill>
                          <a:latin typeface="+mn-lt"/>
                          <a:ea typeface="+mn-ea"/>
                          <a:cs typeface="+mn-cs"/>
                        </a:rPr>
                        <a:t>a design specification which </a:t>
                      </a:r>
                      <a:r>
                        <a:rPr lang="en-GB" sz="1300" b="1" i="0" u="none" strike="noStrike" kern="1200" baseline="0" dirty="0" smtClean="0">
                          <a:solidFill>
                            <a:schemeClr val="dk1"/>
                          </a:solidFill>
                          <a:latin typeface="+mn-lt"/>
                          <a:ea typeface="+mn-ea"/>
                          <a:cs typeface="+mn-cs"/>
                        </a:rPr>
                        <a:t>outlines </a:t>
                      </a:r>
                      <a:r>
                        <a:rPr lang="en-GB" sz="1300" b="0" i="0" u="none" strike="noStrike" kern="1200" baseline="0" dirty="0" smtClean="0">
                          <a:solidFill>
                            <a:schemeClr val="dk1"/>
                          </a:solidFill>
                          <a:latin typeface="+mn-lt"/>
                          <a:ea typeface="+mn-ea"/>
                          <a:cs typeface="+mn-cs"/>
                        </a:rPr>
                        <a:t>the success criteria for the design of a solution based on the data collected </a:t>
                      </a:r>
                    </a:p>
                  </a:txBody>
                  <a:tcPr marL="73812" marR="73812" marT="0" marB="0" anchor="ctr"/>
                </a:tc>
                <a:extLst>
                  <a:ext uri="{0D108BD9-81ED-4DB2-BD59-A6C34878D82A}">
                    <a16:rowId xmlns:a16="http://schemas.microsoft.com/office/drawing/2014/main" val="4036689021"/>
                  </a:ext>
                </a:extLst>
              </a:tr>
              <a:tr h="1322420">
                <a:tc>
                  <a:txBody>
                    <a:bodyPr/>
                    <a:lstStyle/>
                    <a:p>
                      <a:pPr algn="ctr"/>
                      <a:r>
                        <a:rPr lang="en-GB" sz="1600" dirty="0" smtClean="0"/>
                        <a:t>iii. present the chosen design and outline the reasons for its selection </a:t>
                      </a:r>
                      <a:endParaRPr lang="en-GB" sz="1600" b="1" dirty="0" smtClean="0">
                        <a:solidFill>
                          <a:schemeClr val="bg1"/>
                        </a:solidFill>
                      </a:endParaRP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600" dirty="0" smtClean="0"/>
                    </a:p>
                  </a:txBody>
                  <a:tcPr marL="73812" marR="73812" marT="0" marB="0" anchor="ctr"/>
                </a:tc>
                <a:tc>
                  <a:txBody>
                    <a:bodyPr/>
                    <a:lstStyle/>
                    <a:p>
                      <a:pPr algn="ctr">
                        <a:spcAft>
                          <a:spcPts val="0"/>
                        </a:spcAft>
                      </a:pPr>
                      <a:r>
                        <a:rPr lang="en-GB" sz="1300" dirty="0" smtClean="0">
                          <a:effectLst/>
                          <a:latin typeface="+mj-lt"/>
                          <a:ea typeface="Calibri" panose="020F0502020204030204" pitchFamily="34" charset="0"/>
                          <a:cs typeface="Times New Roman" panose="02020603050405020304" pitchFamily="18" charset="0"/>
                        </a:rPr>
                        <a:t>Task</a:t>
                      </a:r>
                      <a:r>
                        <a:rPr lang="en-GB" sz="1300" baseline="0" dirty="0" smtClean="0">
                          <a:effectLst/>
                          <a:latin typeface="+mj-lt"/>
                          <a:ea typeface="Calibri" panose="020F0502020204030204" pitchFamily="34" charset="0"/>
                          <a:cs typeface="Times New Roman" panose="02020603050405020304" pitchFamily="18" charset="0"/>
                        </a:rPr>
                        <a:t> 6</a:t>
                      </a:r>
                      <a:endParaRPr lang="en-GB" sz="1300" dirty="0">
                        <a:effectLst/>
                        <a:latin typeface="+mj-lt"/>
                        <a:ea typeface="Calibri" panose="020F0502020204030204" pitchFamily="34" charset="0"/>
                        <a:cs typeface="Times New Roman" panose="02020603050405020304" pitchFamily="18" charset="0"/>
                      </a:endParaRPr>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States one </a:t>
                      </a:r>
                      <a:r>
                        <a:rPr lang="en-GB" sz="1300" b="0" i="0" u="none" strike="noStrike" kern="1200" baseline="0" dirty="0" smtClean="0">
                          <a:solidFill>
                            <a:schemeClr val="dk1"/>
                          </a:solidFill>
                          <a:latin typeface="+mn-lt"/>
                          <a:ea typeface="+mn-ea"/>
                          <a:cs typeface="+mn-cs"/>
                        </a:rPr>
                        <a:t>the key features of the chosen design </a:t>
                      </a:r>
                    </a:p>
                    <a:p>
                      <a:r>
                        <a:rPr lang="en-GB" sz="1300" b="0" i="0" u="none" strike="noStrike" kern="1200" baseline="0" dirty="0" smtClean="0">
                          <a:solidFill>
                            <a:schemeClr val="dk1"/>
                          </a:solidFill>
                          <a:latin typeface="+mn-lt"/>
                          <a:ea typeface="+mn-ea"/>
                          <a:cs typeface="+mn-cs"/>
                        </a:rPr>
                        <a:t>	</a:t>
                      </a:r>
                    </a:p>
                    <a:p>
                      <a:pPr algn="ctr"/>
                      <a:endParaRPr lang="en-GB" sz="1300" b="0" i="0" u="none" strike="noStrike" kern="1200" baseline="0" dirty="0" smtClean="0">
                        <a:solidFill>
                          <a:schemeClr val="dk1"/>
                        </a:solidFill>
                        <a:latin typeface="+mj-lt"/>
                        <a:ea typeface="+mn-ea"/>
                        <a:cs typeface="+mn-cs"/>
                      </a:endParaRPr>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the key features of the chosen design </a:t>
                      </a:r>
                    </a:p>
                    <a:p>
                      <a:r>
                        <a:rPr lang="en-GB" sz="1300" b="0" i="0" u="none" strike="noStrike" kern="1200" baseline="0" dirty="0" smtClean="0">
                          <a:solidFill>
                            <a:schemeClr val="dk1"/>
                          </a:solidFill>
                          <a:latin typeface="+mn-lt"/>
                          <a:ea typeface="+mn-ea"/>
                          <a:cs typeface="+mn-cs"/>
                        </a:rPr>
                        <a:t>	</a:t>
                      </a:r>
                    </a:p>
                    <a:p>
                      <a:pPr algn="ctr"/>
                      <a:endParaRPr lang="en-GB" sz="1300" b="0" i="0" u="none" strike="noStrike" kern="1200" baseline="0" dirty="0" smtClean="0">
                        <a:solidFill>
                          <a:schemeClr val="dk1"/>
                        </a:solidFill>
                        <a:latin typeface="+mj-lt"/>
                        <a:ea typeface="+mn-ea"/>
                        <a:cs typeface="+mn-cs"/>
                      </a:endParaRPr>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presents </a:t>
                      </a:r>
                      <a:r>
                        <a:rPr lang="en-GB" sz="1300" b="0" i="0" u="none" strike="noStrike" kern="1200" baseline="0" dirty="0" smtClean="0">
                          <a:solidFill>
                            <a:schemeClr val="dk1"/>
                          </a:solidFill>
                          <a:latin typeface="+mn-lt"/>
                          <a:ea typeface="+mn-ea"/>
                          <a:cs typeface="+mn-cs"/>
                        </a:rPr>
                        <a:t>the chosen design </a:t>
                      </a:r>
                      <a:r>
                        <a:rPr lang="en-GB" sz="1300" b="1" i="0" u="none" strike="noStrike" kern="1200" baseline="0" dirty="0" smtClean="0">
                          <a:solidFill>
                            <a:schemeClr val="dk1"/>
                          </a:solidFill>
                          <a:latin typeface="+mn-lt"/>
                          <a:ea typeface="+mn-ea"/>
                          <a:cs typeface="+mn-cs"/>
                        </a:rPr>
                        <a:t>stating </a:t>
                      </a:r>
                      <a:r>
                        <a:rPr lang="en-GB" sz="1300" b="0" i="0" u="none" strike="noStrike" kern="1200" baseline="0" dirty="0" smtClean="0">
                          <a:solidFill>
                            <a:schemeClr val="dk1"/>
                          </a:solidFill>
                          <a:latin typeface="+mn-lt"/>
                          <a:ea typeface="+mn-ea"/>
                          <a:cs typeface="+mn-cs"/>
                        </a:rPr>
                        <a:t>the key features </a:t>
                      </a:r>
                    </a:p>
                    <a:p>
                      <a:r>
                        <a:rPr lang="en-GB" sz="1300" b="0" i="0" u="none" strike="noStrike" kern="1200" baseline="0" dirty="0" smtClean="0">
                          <a:solidFill>
                            <a:schemeClr val="dk1"/>
                          </a:solidFill>
                          <a:latin typeface="+mn-lt"/>
                          <a:ea typeface="+mn-ea"/>
                          <a:cs typeface="+mn-cs"/>
                        </a:rPr>
                        <a:t>	</a:t>
                      </a:r>
                    </a:p>
                    <a:p>
                      <a:pPr algn="ctr"/>
                      <a:endParaRPr lang="en-GB" sz="1300" b="0" i="0" u="none" strike="noStrike" kern="1200" baseline="0" dirty="0" smtClean="0">
                        <a:solidFill>
                          <a:schemeClr val="dk1"/>
                        </a:solidFill>
                        <a:latin typeface="+mj-lt"/>
                        <a:ea typeface="+mn-ea"/>
                        <a:cs typeface="+mn-cs"/>
                      </a:endParaRPr>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presents </a:t>
                      </a:r>
                      <a:r>
                        <a:rPr lang="en-GB" sz="1300" b="0" i="0" u="none" strike="noStrike" kern="1200" baseline="0" dirty="0" smtClean="0">
                          <a:solidFill>
                            <a:schemeClr val="dk1"/>
                          </a:solidFill>
                          <a:latin typeface="+mn-lt"/>
                          <a:ea typeface="+mn-ea"/>
                          <a:cs typeface="+mn-cs"/>
                        </a:rPr>
                        <a:t>the chosen design </a:t>
                      </a:r>
                      <a:r>
                        <a:rPr lang="en-GB" sz="1300" b="1" i="0" u="none" strike="noStrike" kern="1200" baseline="0" dirty="0" smtClean="0">
                          <a:solidFill>
                            <a:schemeClr val="dk1"/>
                          </a:solidFill>
                          <a:latin typeface="+mn-lt"/>
                          <a:ea typeface="+mn-ea"/>
                          <a:cs typeface="+mn-cs"/>
                        </a:rPr>
                        <a:t>describing </a:t>
                      </a:r>
                      <a:r>
                        <a:rPr lang="en-GB" sz="1300" b="0" i="0" u="none" strike="noStrike" kern="1200" baseline="0" dirty="0" smtClean="0">
                          <a:solidFill>
                            <a:schemeClr val="dk1"/>
                          </a:solidFill>
                          <a:latin typeface="+mn-lt"/>
                          <a:ea typeface="+mn-ea"/>
                          <a:cs typeface="+mn-cs"/>
                        </a:rPr>
                        <a:t>the key features </a:t>
                      </a:r>
                    </a:p>
                    <a:p>
                      <a:r>
                        <a:rPr lang="en-GB" sz="1300" b="0" i="0" u="none" strike="noStrike" kern="1200" baseline="0" dirty="0" smtClean="0">
                          <a:solidFill>
                            <a:schemeClr val="dk1"/>
                          </a:solidFill>
                          <a:latin typeface="+mn-lt"/>
                          <a:ea typeface="+mn-ea"/>
                          <a:cs typeface="+mn-cs"/>
                        </a:rPr>
                        <a:t>	</a:t>
                      </a:r>
                    </a:p>
                    <a:p>
                      <a:endParaRPr lang="en-GB" sz="1300" b="0" i="0" u="none" strike="noStrike" kern="1200" baseline="0" dirty="0" smtClean="0">
                        <a:solidFill>
                          <a:schemeClr val="dk1"/>
                        </a:solidFill>
                        <a:latin typeface="+mn-lt"/>
                        <a:ea typeface="+mn-ea"/>
                        <a:cs typeface="+mn-cs"/>
                      </a:endParaRPr>
                    </a:p>
                  </a:txBody>
                  <a:tcPr marL="73812" marR="73812" marT="0" marB="0" anchor="ctr"/>
                </a:tc>
                <a:extLst>
                  <a:ext uri="{0D108BD9-81ED-4DB2-BD59-A6C34878D82A}">
                    <a16:rowId xmlns:a16="http://schemas.microsoft.com/office/drawing/2014/main" val="1188974304"/>
                  </a:ext>
                </a:extLst>
              </a:tr>
              <a:tr h="479892">
                <a:tc>
                  <a:txBody>
                    <a:bodyPr/>
                    <a:lstStyle/>
                    <a:p>
                      <a:pPr algn="ctr">
                        <a:spcAft>
                          <a:spcPts val="0"/>
                        </a:spcAft>
                      </a:pPr>
                      <a:r>
                        <a:rPr lang="en-GB" sz="1800" dirty="0" smtClean="0">
                          <a:effectLst/>
                        </a:rPr>
                        <a:t>Teacher’s Comment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pPr algn="ctr">
                        <a:spcAft>
                          <a:spcPts val="0"/>
                        </a:spcAft>
                      </a:pPr>
                      <a:r>
                        <a:rPr lang="en-GB" sz="1300" dirty="0">
                          <a:effectLst/>
                        </a:rPr>
                        <a:t> </a:t>
                      </a: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4120142121"/>
                  </a:ext>
                </a:extLst>
              </a:tr>
            </a:tbl>
          </a:graphicData>
        </a:graphic>
      </p:graphicFrame>
      <p:sp>
        <p:nvSpPr>
          <p:cNvPr id="6" name="Rectangle 5"/>
          <p:cNvSpPr/>
          <p:nvPr/>
        </p:nvSpPr>
        <p:spPr>
          <a:xfrm>
            <a:off x="1766654" y="1405097"/>
            <a:ext cx="11475667" cy="217403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B: </a:t>
            </a:r>
          </a:p>
          <a:p>
            <a:pPr algn="ctr"/>
            <a:r>
              <a:rPr lang="en-GB" sz="2700" b="1" dirty="0">
                <a:solidFill>
                  <a:schemeClr val="bg1"/>
                </a:solidFill>
              </a:rPr>
              <a:t>Developing Ideas</a:t>
            </a:r>
          </a:p>
          <a:p>
            <a:endParaRPr lang="en-GB" sz="2342" dirty="0"/>
          </a:p>
          <a:p>
            <a:pPr algn="ctr"/>
            <a:r>
              <a:rPr lang="en-GB" sz="1575" dirty="0" err="1"/>
              <a:t>i</a:t>
            </a:r>
            <a:r>
              <a:rPr lang="en-GB" sz="1575" dirty="0"/>
              <a:t>. develop a design specification which outlines the success criteria for the design of a solution based on the data collected.</a:t>
            </a:r>
          </a:p>
          <a:p>
            <a:pPr algn="ctr"/>
            <a:endParaRPr lang="en-GB" sz="1575" dirty="0"/>
          </a:p>
          <a:p>
            <a:pPr algn="ctr"/>
            <a:r>
              <a:rPr lang="en-GB" sz="1575" dirty="0"/>
              <a:t>iii. present the chosen design and outline the reasons for its selection </a:t>
            </a:r>
            <a:endParaRPr lang="en-GB" sz="1575" b="1" dirty="0">
              <a:solidFill>
                <a:schemeClr val="bg1"/>
              </a:solidFill>
            </a:endParaRPr>
          </a:p>
          <a:p>
            <a:pPr marL="321412" indent="-321412" algn="ctr">
              <a:buFont typeface="Arial" panose="020B0604020202020204" pitchFamily="34" charset="0"/>
              <a:buChar char="•"/>
            </a:pPr>
            <a:endParaRPr lang="en-GB" sz="1575" dirty="0">
              <a:solidFill>
                <a:schemeClr val="bg1"/>
              </a:solidFill>
            </a:endParaRPr>
          </a:p>
        </p:txBody>
      </p:sp>
    </p:spTree>
    <p:extLst>
      <p:ext uri="{BB962C8B-B14F-4D97-AF65-F5344CB8AC3E}">
        <p14:creationId xmlns:p14="http://schemas.microsoft.com/office/powerpoint/2010/main" val="3877941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466" y="719986"/>
            <a:ext cx="12133067" cy="1821999"/>
          </a:xfrm>
        </p:spPr>
        <p:txBody>
          <a:bodyPr/>
          <a:lstStyle/>
          <a:p>
            <a:r>
              <a:rPr lang="en-GB" b="1" u="sng" dirty="0" smtClean="0"/>
              <a:t>Robotics Project Overview</a:t>
            </a:r>
            <a:endParaRPr lang="en-GB" b="1" u="sng" dirty="0"/>
          </a:p>
        </p:txBody>
      </p:sp>
      <p:sp>
        <p:nvSpPr>
          <p:cNvPr id="3" name="Content Placeholder 2"/>
          <p:cNvSpPr>
            <a:spLocks noGrp="1"/>
          </p:cNvSpPr>
          <p:nvPr>
            <p:ph idx="1"/>
          </p:nvPr>
        </p:nvSpPr>
        <p:spPr>
          <a:xfrm>
            <a:off x="1730144" y="3230132"/>
            <a:ext cx="12133067" cy="5879871"/>
          </a:xfrm>
        </p:spPr>
        <p:txBody>
          <a:bodyPr>
            <a:normAutofit fontScale="85000" lnSpcReduction="20000"/>
          </a:bodyPr>
          <a:lstStyle/>
          <a:p>
            <a:r>
              <a:rPr lang="en-GB" dirty="0" smtClean="0"/>
              <a:t>Here you will find all your worksheets as well as slides you will need to complete for your assessment in this project. </a:t>
            </a:r>
          </a:p>
          <a:p>
            <a:r>
              <a:rPr lang="en-GB" dirty="0" smtClean="0"/>
              <a:t>You will be working in pairs to build and program your robot but </a:t>
            </a:r>
            <a:r>
              <a:rPr lang="en-GB" u="sng" dirty="0" smtClean="0"/>
              <a:t>YOU MUST DO YOUR OWN PORTFOLIO</a:t>
            </a:r>
            <a:r>
              <a:rPr lang="en-GB" dirty="0" smtClean="0"/>
              <a:t>.</a:t>
            </a:r>
          </a:p>
          <a:p>
            <a:endParaRPr lang="en-GB" dirty="0" smtClean="0"/>
          </a:p>
          <a:p>
            <a:r>
              <a:rPr lang="en-GB" dirty="0" smtClean="0"/>
              <a:t>Anything in </a:t>
            </a:r>
            <a:r>
              <a:rPr lang="en-GB" b="1" u="sng" dirty="0" smtClean="0">
                <a:solidFill>
                  <a:srgbClr val="FF0000"/>
                </a:solidFill>
              </a:rPr>
              <a:t>RED</a:t>
            </a:r>
            <a:r>
              <a:rPr lang="en-GB" dirty="0" smtClean="0"/>
              <a:t> in this portfolio are the questions and teachers comments. You must make sure you write your answers and comments in </a:t>
            </a:r>
            <a:r>
              <a:rPr lang="en-GB" b="1" u="sng" dirty="0" smtClean="0"/>
              <a:t>BLACK</a:t>
            </a:r>
            <a:r>
              <a:rPr lang="en-GB" dirty="0" smtClean="0"/>
              <a:t>.</a:t>
            </a:r>
          </a:p>
          <a:p>
            <a:endParaRPr lang="en-GB" dirty="0"/>
          </a:p>
          <a:p>
            <a:r>
              <a:rPr lang="en-GB" dirty="0" smtClean="0"/>
              <a:t>MAKE SURE TO COMPLETE ALL TASKS IN THIS PORTFOLIO AS INSTRUCTED.</a:t>
            </a:r>
            <a:endParaRPr lang="en-GB" dirty="0"/>
          </a:p>
        </p:txBody>
      </p:sp>
      <p:sp>
        <p:nvSpPr>
          <p:cNvPr id="4" name="Slide Number Placeholder 3"/>
          <p:cNvSpPr>
            <a:spLocks noGrp="1"/>
          </p:cNvSpPr>
          <p:nvPr>
            <p:ph type="sldNum" sz="quarter" idx="12"/>
          </p:nvPr>
        </p:nvSpPr>
        <p:spPr/>
        <p:txBody>
          <a:bodyPr/>
          <a:lstStyle/>
          <a:p>
            <a:fld id="{AB3C4260-636D-4092-8505-FAD6DC5A21E2}" type="slidenum">
              <a:rPr lang="en-GB" smtClean="0"/>
              <a:t>2</a:t>
            </a:fld>
            <a:endParaRPr lang="en-GB"/>
          </a:p>
        </p:txBody>
      </p:sp>
    </p:spTree>
    <p:extLst>
      <p:ext uri="{BB962C8B-B14F-4D97-AF65-F5344CB8AC3E}">
        <p14:creationId xmlns:p14="http://schemas.microsoft.com/office/powerpoint/2010/main" val="680035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36914" y="1439970"/>
            <a:ext cx="10902619" cy="5493211"/>
          </a:xfrm>
        </p:spPr>
        <p:txBody>
          <a:bodyPr/>
          <a:lstStyle/>
          <a:p>
            <a:r>
              <a:rPr lang="en-GB" b="1" dirty="0" smtClean="0"/>
              <a:t>Creating the solution</a:t>
            </a:r>
            <a:endParaRPr lang="en-GB" b="1" dirty="0"/>
          </a:p>
        </p:txBody>
      </p:sp>
      <p:sp>
        <p:nvSpPr>
          <p:cNvPr id="6" name="Subtitle 5"/>
          <p:cNvSpPr>
            <a:spLocks noGrp="1"/>
          </p:cNvSpPr>
          <p:nvPr>
            <p:ph type="subTitle" idx="1"/>
          </p:nvPr>
        </p:nvSpPr>
        <p:spPr/>
        <p:txBody>
          <a:bodyPr/>
          <a:lstStyle/>
          <a:p>
            <a:r>
              <a:rPr lang="en-GB" dirty="0" smtClean="0"/>
              <a:t>Criteria C</a:t>
            </a:r>
            <a:endParaRPr lang="en-GB" dirty="0"/>
          </a:p>
        </p:txBody>
      </p:sp>
      <p:sp>
        <p:nvSpPr>
          <p:cNvPr id="4" name="Slide Number Placeholder 3"/>
          <p:cNvSpPr>
            <a:spLocks noGrp="1"/>
          </p:cNvSpPr>
          <p:nvPr>
            <p:ph type="sldNum" sz="quarter" idx="12"/>
          </p:nvPr>
        </p:nvSpPr>
        <p:spPr/>
        <p:txBody>
          <a:bodyPr/>
          <a:lstStyle/>
          <a:p>
            <a:fld id="{AB3C4260-636D-4092-8505-FAD6DC5A21E2}" type="slidenum">
              <a:rPr lang="en-GB" smtClean="0"/>
              <a:t>20</a:t>
            </a:fld>
            <a:endParaRPr lang="en-GB"/>
          </a:p>
        </p:txBody>
      </p:sp>
    </p:spTree>
    <p:extLst>
      <p:ext uri="{BB962C8B-B14F-4D97-AF65-F5344CB8AC3E}">
        <p14:creationId xmlns:p14="http://schemas.microsoft.com/office/powerpoint/2010/main" val="40610021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C4260-636D-4092-8505-FAD6DC5A21E2}" type="slidenum">
              <a:rPr lang="en-GB" smtClean="0"/>
              <a:t>21</a:t>
            </a:fld>
            <a:endParaRPr lang="en-GB"/>
          </a:p>
        </p:txBody>
      </p:sp>
      <p:sp>
        <p:nvSpPr>
          <p:cNvPr id="13" name="Title 1"/>
          <p:cNvSpPr txBox="1">
            <a:spLocks/>
          </p:cNvSpPr>
          <p:nvPr/>
        </p:nvSpPr>
        <p:spPr>
          <a:xfrm>
            <a:off x="2018157" y="834700"/>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5814" dirty="0"/>
              <a:t>Areas of assessment</a:t>
            </a:r>
          </a:p>
        </p:txBody>
      </p:sp>
      <p:sp>
        <p:nvSpPr>
          <p:cNvPr id="8" name="Rectangle 7"/>
          <p:cNvSpPr/>
          <p:nvPr/>
        </p:nvSpPr>
        <p:spPr>
          <a:xfrm>
            <a:off x="1809340" y="1834213"/>
            <a:ext cx="11893326" cy="575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99" b="1" u="sng" dirty="0">
                <a:solidFill>
                  <a:schemeClr val="bg1"/>
                </a:solidFill>
              </a:rPr>
              <a:t>Criterion C: </a:t>
            </a:r>
          </a:p>
          <a:p>
            <a:pPr algn="ctr"/>
            <a:r>
              <a:rPr lang="en-GB" sz="3599" b="1" dirty="0">
                <a:solidFill>
                  <a:schemeClr val="bg1"/>
                </a:solidFill>
              </a:rPr>
              <a:t>Creating the Solution</a:t>
            </a:r>
          </a:p>
          <a:p>
            <a:pPr algn="ctr"/>
            <a:endParaRPr lang="en-GB" sz="2342" dirty="0"/>
          </a:p>
          <a:p>
            <a:pPr algn="ctr"/>
            <a:endParaRPr lang="en-GB" sz="2342" dirty="0"/>
          </a:p>
          <a:p>
            <a:pPr algn="ctr"/>
            <a:r>
              <a:rPr lang="en-GB" sz="2342" dirty="0"/>
              <a:t>ii. demonstrate excellent technical skills when making the solution </a:t>
            </a:r>
          </a:p>
          <a:p>
            <a:pPr algn="ctr"/>
            <a:endParaRPr lang="en-GB" sz="2342" dirty="0"/>
          </a:p>
          <a:p>
            <a:pPr algn="ctr"/>
            <a:r>
              <a:rPr lang="en-GB" sz="2342" dirty="0"/>
              <a:t>iii. follow the plan to create the solution, which functions as intended list the changes made to the chosen design and plan when making the solution </a:t>
            </a:r>
          </a:p>
          <a:p>
            <a:pPr algn="ctr"/>
            <a:endParaRPr lang="en-GB" sz="2342" dirty="0"/>
          </a:p>
          <a:p>
            <a:pPr algn="ctr"/>
            <a:r>
              <a:rPr lang="en-GB" sz="2342" dirty="0"/>
              <a:t>iv. present the solution as a whole. </a:t>
            </a:r>
          </a:p>
          <a:p>
            <a:pPr algn="ctr"/>
            <a:endParaRPr lang="en-GB" sz="1575" dirty="0">
              <a:solidFill>
                <a:schemeClr val="bg1"/>
              </a:solidFill>
            </a:endParaRPr>
          </a:p>
          <a:p>
            <a:pPr algn="ctr"/>
            <a:endParaRPr lang="en-GB" sz="1575" dirty="0">
              <a:solidFill>
                <a:schemeClr val="bg1"/>
              </a:solidFill>
            </a:endParaRPr>
          </a:p>
        </p:txBody>
      </p:sp>
    </p:spTree>
    <p:extLst>
      <p:ext uri="{BB962C8B-B14F-4D97-AF65-F5344CB8AC3E}">
        <p14:creationId xmlns:p14="http://schemas.microsoft.com/office/powerpoint/2010/main" val="2797333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6140" y="81715"/>
            <a:ext cx="12928584" cy="1200072"/>
          </a:xfrm>
          <a:prstGeom prst="rect">
            <a:avLst/>
          </a:prstGeom>
          <a:noFill/>
        </p:spPr>
        <p:txBody>
          <a:bodyPr wrap="square" rtlCol="0">
            <a:spAutoFit/>
          </a:bodyPr>
          <a:lstStyle/>
          <a:p>
            <a:pPr algn="ctr"/>
            <a:r>
              <a:rPr lang="en-GB" sz="3599" b="1" dirty="0">
                <a:solidFill>
                  <a:srgbClr val="FF0000"/>
                </a:solidFill>
              </a:rPr>
              <a:t>TASK 7A: PROGRAMMING YOUR ROBOT </a:t>
            </a:r>
          </a:p>
          <a:p>
            <a:pPr algn="ctr"/>
            <a:r>
              <a:rPr lang="en-GB" sz="3599" b="1" dirty="0">
                <a:solidFill>
                  <a:srgbClr val="FF0000"/>
                </a:solidFill>
                <a:latin typeface="Century Gothic" panose="020B0502020202020204" pitchFamily="34" charset="0"/>
              </a:rPr>
              <a:t>(LEVEL 1 – Movement)</a:t>
            </a:r>
          </a:p>
        </p:txBody>
      </p:sp>
      <p:sp>
        <p:nvSpPr>
          <p:cNvPr id="27" name="Slide Number Placeholder 1"/>
          <p:cNvSpPr>
            <a:spLocks noGrp="1"/>
          </p:cNvSpPr>
          <p:nvPr>
            <p:ph type="sldNum" sz="quarter" idx="12"/>
          </p:nvPr>
        </p:nvSpPr>
        <p:spPr>
          <a:xfrm>
            <a:off x="13388394" y="9631396"/>
            <a:ext cx="651140" cy="574987"/>
          </a:xfrm>
        </p:spPr>
        <p:txBody>
          <a:bodyPr/>
          <a:lstStyle/>
          <a:p>
            <a:fld id="{AB3C4260-636D-4092-8505-FAD6DC5A21E2}" type="slidenum">
              <a:rPr lang="en-GB" smtClean="0"/>
              <a:t>22</a:t>
            </a:fld>
            <a:endParaRPr lang="en-GB"/>
          </a:p>
        </p:txBody>
      </p:sp>
      <p:sp>
        <p:nvSpPr>
          <p:cNvPr id="28" name="Content Placeholder 2"/>
          <p:cNvSpPr txBox="1">
            <a:spLocks/>
          </p:cNvSpPr>
          <p:nvPr/>
        </p:nvSpPr>
        <p:spPr>
          <a:xfrm>
            <a:off x="1795440" y="1755558"/>
            <a:ext cx="12244093" cy="1055743"/>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en-GB" sz="2700" dirty="0">
              <a:solidFill>
                <a:srgbClr val="FF0000"/>
              </a:solidFill>
            </a:endParaRPr>
          </a:p>
        </p:txBody>
      </p:sp>
      <p:sp>
        <p:nvSpPr>
          <p:cNvPr id="29" name="Rectangle 28"/>
          <p:cNvSpPr/>
          <p:nvPr/>
        </p:nvSpPr>
        <p:spPr>
          <a:xfrm>
            <a:off x="881840" y="2101179"/>
            <a:ext cx="9660626" cy="69353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49" b="1" dirty="0">
                <a:solidFill>
                  <a:srgbClr val="FF0000"/>
                </a:solidFill>
              </a:rPr>
              <a:t>IMAGE OF A SCREENSHOT OF YOUR PROGRAM FROM MINDSTORM GOES HERE.</a:t>
            </a:r>
          </a:p>
        </p:txBody>
      </p:sp>
      <p:sp>
        <p:nvSpPr>
          <p:cNvPr id="31" name="Content Placeholder 2"/>
          <p:cNvSpPr txBox="1">
            <a:spLocks/>
          </p:cNvSpPr>
          <p:nvPr/>
        </p:nvSpPr>
        <p:spPr>
          <a:xfrm>
            <a:off x="10851032" y="6057475"/>
            <a:ext cx="3688082" cy="4433723"/>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any changes you made to the Program or Robot for it to work properly?  </a:t>
            </a: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p:txBody>
      </p:sp>
      <p:sp>
        <p:nvSpPr>
          <p:cNvPr id="32" name="Content Placeholder 2"/>
          <p:cNvSpPr txBox="1">
            <a:spLocks/>
          </p:cNvSpPr>
          <p:nvPr/>
        </p:nvSpPr>
        <p:spPr>
          <a:xfrm>
            <a:off x="10851032" y="1905960"/>
            <a:ext cx="3688082" cy="195534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in your own words what you needed to do to complete this task? </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33" name="Content Placeholder 2"/>
          <p:cNvSpPr txBox="1">
            <a:spLocks/>
          </p:cNvSpPr>
          <p:nvPr/>
        </p:nvSpPr>
        <p:spPr>
          <a:xfrm>
            <a:off x="8861494" y="9242247"/>
            <a:ext cx="17494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Did you finish on time?</a:t>
            </a:r>
          </a:p>
          <a:p>
            <a:pPr marL="0" indent="0" algn="ctr">
              <a:buNone/>
            </a:pPr>
            <a:endParaRPr lang="en-GB" sz="2025" b="1" dirty="0">
              <a:solidFill>
                <a:srgbClr val="FF0000"/>
              </a:solidFill>
            </a:endParaRPr>
          </a:p>
        </p:txBody>
      </p:sp>
      <p:sp>
        <p:nvSpPr>
          <p:cNvPr id="2" name="TextBox 1"/>
          <p:cNvSpPr txBox="1"/>
          <p:nvPr/>
        </p:nvSpPr>
        <p:spPr>
          <a:xfrm>
            <a:off x="11005313" y="1264329"/>
            <a:ext cx="3379517" cy="507831"/>
          </a:xfrm>
          <a:prstGeom prst="rect">
            <a:avLst/>
          </a:prstGeom>
          <a:noFill/>
        </p:spPr>
        <p:txBody>
          <a:bodyPr wrap="square" rtlCol="0">
            <a:spAutoFit/>
          </a:bodyPr>
          <a:lstStyle/>
          <a:p>
            <a:pPr algn="ctr"/>
            <a:r>
              <a:rPr lang="en-GB" sz="2700" b="1" u="sng" dirty="0"/>
              <a:t>REFLECTIONS</a:t>
            </a:r>
          </a:p>
        </p:txBody>
      </p:sp>
      <p:sp>
        <p:nvSpPr>
          <p:cNvPr id="12" name="Content Placeholder 2"/>
          <p:cNvSpPr txBox="1">
            <a:spLocks/>
          </p:cNvSpPr>
          <p:nvPr/>
        </p:nvSpPr>
        <p:spPr>
          <a:xfrm>
            <a:off x="10851030" y="3993548"/>
            <a:ext cx="3688082" cy="193168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What blocks did you have to use for this task?</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13" name="Content Placeholder 2"/>
          <p:cNvSpPr txBox="1">
            <a:spLocks/>
          </p:cNvSpPr>
          <p:nvPr/>
        </p:nvSpPr>
        <p:spPr>
          <a:xfrm>
            <a:off x="5681597" y="9242247"/>
            <a:ext cx="28722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How many times did you test your program? </a:t>
            </a:r>
          </a:p>
          <a:p>
            <a:pPr marL="0" indent="0" algn="ctr">
              <a:buNone/>
            </a:pPr>
            <a:endParaRPr lang="en-GB" sz="2025" b="1" dirty="0">
              <a:solidFill>
                <a:srgbClr val="FF0000"/>
              </a:solidFill>
            </a:endParaRPr>
          </a:p>
        </p:txBody>
      </p:sp>
      <p:sp>
        <p:nvSpPr>
          <p:cNvPr id="3" name="Rectangle 2"/>
          <p:cNvSpPr/>
          <p:nvPr/>
        </p:nvSpPr>
        <p:spPr>
          <a:xfrm>
            <a:off x="812995" y="9267888"/>
            <a:ext cx="4369022" cy="1061829"/>
          </a:xfrm>
          <a:prstGeom prst="rect">
            <a:avLst/>
          </a:prstGeom>
          <a:solidFill>
            <a:schemeClr val="bg1"/>
          </a:solidFill>
          <a:ln w="38100">
            <a:solidFill>
              <a:srgbClr val="0070C0"/>
            </a:solidFill>
          </a:ln>
        </p:spPr>
        <p:txBody>
          <a:bodyPr wrap="square">
            <a:spAutoFit/>
          </a:bodyPr>
          <a:lstStyle/>
          <a:p>
            <a:r>
              <a:rPr lang="en-GB" sz="1575" b="1" u="sng" dirty="0">
                <a:solidFill>
                  <a:srgbClr val="FF0000"/>
                </a:solidFill>
              </a:rPr>
              <a:t>PLEASE USE THIS LINK</a:t>
            </a:r>
          </a:p>
          <a:p>
            <a:endParaRPr lang="en-GB" sz="1575" dirty="0"/>
          </a:p>
          <a:p>
            <a:r>
              <a:rPr lang="en-GB" sz="1575" dirty="0">
                <a:hlinkClick r:id="rId2"/>
              </a:rPr>
              <a:t>http://www.education.rec.ri.cmu.edu/content/lego/ev3/preview/</a:t>
            </a:r>
            <a:r>
              <a:rPr lang="en-GB" sz="1575" dirty="0"/>
              <a:t> </a:t>
            </a:r>
          </a:p>
        </p:txBody>
      </p:sp>
      <p:sp>
        <p:nvSpPr>
          <p:cNvPr id="14" name="TextBox 13"/>
          <p:cNvSpPr txBox="1"/>
          <p:nvPr/>
        </p:nvSpPr>
        <p:spPr>
          <a:xfrm>
            <a:off x="1795440" y="1195103"/>
            <a:ext cx="10150080" cy="819455"/>
          </a:xfrm>
          <a:prstGeom prst="rect">
            <a:avLst/>
          </a:prstGeom>
          <a:noFill/>
        </p:spPr>
        <p:txBody>
          <a:bodyPr wrap="square" rtlCol="0">
            <a:spAutoFit/>
          </a:bodyPr>
          <a:lstStyle/>
          <a:p>
            <a:r>
              <a:rPr lang="en-GB" sz="1575" dirty="0">
                <a:solidFill>
                  <a:srgbClr val="FF0000"/>
                </a:solidFill>
                <a:latin typeface="Century Gothic" panose="020B0502020202020204" pitchFamily="34" charset="0"/>
              </a:rPr>
              <a:t>Follow the instructions to program your robot with your partner. Once you have successfully programmed your robot and completed the CHALLENGE task at the end of the tasks, then take a screenshot of your program and place it below. Then answer the reflection questions on the side. </a:t>
            </a:r>
            <a:endParaRPr lang="en-GB" sz="900" b="1" dirty="0">
              <a:latin typeface="Century Gothic" panose="020B0502020202020204" pitchFamily="34" charset="0"/>
            </a:endParaRPr>
          </a:p>
        </p:txBody>
      </p:sp>
    </p:spTree>
    <p:extLst>
      <p:ext uri="{BB962C8B-B14F-4D97-AF65-F5344CB8AC3E}">
        <p14:creationId xmlns:p14="http://schemas.microsoft.com/office/powerpoint/2010/main" val="725679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6140" y="81715"/>
            <a:ext cx="12928584" cy="1200072"/>
          </a:xfrm>
          <a:prstGeom prst="rect">
            <a:avLst/>
          </a:prstGeom>
          <a:noFill/>
        </p:spPr>
        <p:txBody>
          <a:bodyPr wrap="square" rtlCol="0">
            <a:spAutoFit/>
          </a:bodyPr>
          <a:lstStyle/>
          <a:p>
            <a:pPr algn="ctr"/>
            <a:r>
              <a:rPr lang="en-GB" sz="3599" b="1" dirty="0">
                <a:solidFill>
                  <a:srgbClr val="FF0000"/>
                </a:solidFill>
              </a:rPr>
              <a:t>TASK 7B: PROGRAMMING YOUR ROBOT </a:t>
            </a:r>
          </a:p>
          <a:p>
            <a:pPr algn="ctr"/>
            <a:r>
              <a:rPr lang="en-GB" sz="3599" b="1" dirty="0">
                <a:solidFill>
                  <a:srgbClr val="FF0000"/>
                </a:solidFill>
                <a:latin typeface="Century Gothic" panose="020B0502020202020204" pitchFamily="34" charset="0"/>
              </a:rPr>
              <a:t>(LEVEL 2 - Sensors)</a:t>
            </a:r>
          </a:p>
        </p:txBody>
      </p:sp>
      <p:sp>
        <p:nvSpPr>
          <p:cNvPr id="10" name="TextBox 9"/>
          <p:cNvSpPr txBox="1"/>
          <p:nvPr/>
        </p:nvSpPr>
        <p:spPr>
          <a:xfrm>
            <a:off x="1795440" y="1195103"/>
            <a:ext cx="10150080" cy="819455"/>
          </a:xfrm>
          <a:prstGeom prst="rect">
            <a:avLst/>
          </a:prstGeom>
          <a:noFill/>
        </p:spPr>
        <p:txBody>
          <a:bodyPr wrap="square" rtlCol="0">
            <a:spAutoFit/>
          </a:bodyPr>
          <a:lstStyle/>
          <a:p>
            <a:r>
              <a:rPr lang="en-GB" sz="1575" dirty="0">
                <a:solidFill>
                  <a:srgbClr val="FF0000"/>
                </a:solidFill>
                <a:latin typeface="Century Gothic" panose="020B0502020202020204" pitchFamily="34" charset="0"/>
              </a:rPr>
              <a:t>Follow the instructions to program your robot with your partner. Once you have successfully programmed your robot and completed the CHALLENGE task at the end of the tasks, then take a screenshot of your program and place it below. Then answer the reflection questions on the side. </a:t>
            </a:r>
            <a:endParaRPr lang="en-GB" sz="900" b="1" dirty="0">
              <a:latin typeface="Century Gothic" panose="020B0502020202020204" pitchFamily="34" charset="0"/>
            </a:endParaRPr>
          </a:p>
        </p:txBody>
      </p:sp>
      <p:sp>
        <p:nvSpPr>
          <p:cNvPr id="27" name="Slide Number Placeholder 1"/>
          <p:cNvSpPr>
            <a:spLocks noGrp="1"/>
          </p:cNvSpPr>
          <p:nvPr>
            <p:ph type="sldNum" sz="quarter" idx="12"/>
          </p:nvPr>
        </p:nvSpPr>
        <p:spPr>
          <a:xfrm>
            <a:off x="13388394" y="9631396"/>
            <a:ext cx="651140" cy="574987"/>
          </a:xfrm>
        </p:spPr>
        <p:txBody>
          <a:bodyPr/>
          <a:lstStyle/>
          <a:p>
            <a:fld id="{AB3C4260-636D-4092-8505-FAD6DC5A21E2}" type="slidenum">
              <a:rPr lang="en-GB" smtClean="0"/>
              <a:t>23</a:t>
            </a:fld>
            <a:endParaRPr lang="en-GB"/>
          </a:p>
        </p:txBody>
      </p:sp>
      <p:sp>
        <p:nvSpPr>
          <p:cNvPr id="28" name="Content Placeholder 2"/>
          <p:cNvSpPr txBox="1">
            <a:spLocks/>
          </p:cNvSpPr>
          <p:nvPr/>
        </p:nvSpPr>
        <p:spPr>
          <a:xfrm>
            <a:off x="1795440" y="1755558"/>
            <a:ext cx="12244093" cy="1055743"/>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en-GB" sz="2700" dirty="0">
              <a:solidFill>
                <a:srgbClr val="FF0000"/>
              </a:solidFill>
            </a:endParaRPr>
          </a:p>
        </p:txBody>
      </p:sp>
      <p:sp>
        <p:nvSpPr>
          <p:cNvPr id="29" name="Rectangle 28"/>
          <p:cNvSpPr/>
          <p:nvPr/>
        </p:nvSpPr>
        <p:spPr>
          <a:xfrm>
            <a:off x="881840" y="2101179"/>
            <a:ext cx="9660626" cy="69353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49" b="1" dirty="0">
                <a:solidFill>
                  <a:srgbClr val="FF0000"/>
                </a:solidFill>
              </a:rPr>
              <a:t>IMAGE OF A SCREENSHOT OF YOUR PROGRAM FROM MINDSTORM GOES HERE.</a:t>
            </a:r>
          </a:p>
        </p:txBody>
      </p:sp>
      <p:sp>
        <p:nvSpPr>
          <p:cNvPr id="31" name="Content Placeholder 2"/>
          <p:cNvSpPr txBox="1">
            <a:spLocks/>
          </p:cNvSpPr>
          <p:nvPr/>
        </p:nvSpPr>
        <p:spPr>
          <a:xfrm>
            <a:off x="10851032" y="6057475"/>
            <a:ext cx="3688082" cy="4433723"/>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any changes you made to the Program or Robot for it to work properly?  </a:t>
            </a: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p:txBody>
      </p:sp>
      <p:sp>
        <p:nvSpPr>
          <p:cNvPr id="32" name="Content Placeholder 2"/>
          <p:cNvSpPr txBox="1">
            <a:spLocks/>
          </p:cNvSpPr>
          <p:nvPr/>
        </p:nvSpPr>
        <p:spPr>
          <a:xfrm>
            <a:off x="10851032" y="1905960"/>
            <a:ext cx="3688082" cy="195534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in your own words what you needed to do to complete this task? </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33" name="Content Placeholder 2"/>
          <p:cNvSpPr txBox="1">
            <a:spLocks/>
          </p:cNvSpPr>
          <p:nvPr/>
        </p:nvSpPr>
        <p:spPr>
          <a:xfrm>
            <a:off x="8861494" y="9242247"/>
            <a:ext cx="17494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Did you finish on time?</a:t>
            </a:r>
          </a:p>
          <a:p>
            <a:pPr marL="0" indent="0" algn="ctr">
              <a:buNone/>
            </a:pPr>
            <a:endParaRPr lang="en-GB" sz="2025" b="1" dirty="0">
              <a:solidFill>
                <a:srgbClr val="FF0000"/>
              </a:solidFill>
            </a:endParaRPr>
          </a:p>
        </p:txBody>
      </p:sp>
      <p:sp>
        <p:nvSpPr>
          <p:cNvPr id="2" name="TextBox 1"/>
          <p:cNvSpPr txBox="1"/>
          <p:nvPr/>
        </p:nvSpPr>
        <p:spPr>
          <a:xfrm>
            <a:off x="11005313" y="1264329"/>
            <a:ext cx="3379517" cy="507831"/>
          </a:xfrm>
          <a:prstGeom prst="rect">
            <a:avLst/>
          </a:prstGeom>
          <a:noFill/>
        </p:spPr>
        <p:txBody>
          <a:bodyPr wrap="square" rtlCol="0">
            <a:spAutoFit/>
          </a:bodyPr>
          <a:lstStyle/>
          <a:p>
            <a:pPr algn="ctr"/>
            <a:r>
              <a:rPr lang="en-GB" sz="2700" b="1" u="sng" dirty="0"/>
              <a:t>REFLECTIONS</a:t>
            </a:r>
          </a:p>
        </p:txBody>
      </p:sp>
      <p:sp>
        <p:nvSpPr>
          <p:cNvPr id="12" name="Content Placeholder 2"/>
          <p:cNvSpPr txBox="1">
            <a:spLocks/>
          </p:cNvSpPr>
          <p:nvPr/>
        </p:nvSpPr>
        <p:spPr>
          <a:xfrm>
            <a:off x="10851030" y="3993548"/>
            <a:ext cx="3688082" cy="193168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What blocks did you have to use for this task?</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13" name="Content Placeholder 2"/>
          <p:cNvSpPr txBox="1">
            <a:spLocks/>
          </p:cNvSpPr>
          <p:nvPr/>
        </p:nvSpPr>
        <p:spPr>
          <a:xfrm>
            <a:off x="5681597" y="9242247"/>
            <a:ext cx="28722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How many times did you test your program? </a:t>
            </a:r>
          </a:p>
          <a:p>
            <a:pPr marL="0" indent="0" algn="ctr">
              <a:buNone/>
            </a:pPr>
            <a:endParaRPr lang="en-GB" sz="2025" b="1" dirty="0">
              <a:solidFill>
                <a:srgbClr val="FF0000"/>
              </a:solidFill>
            </a:endParaRPr>
          </a:p>
        </p:txBody>
      </p:sp>
      <p:sp>
        <p:nvSpPr>
          <p:cNvPr id="14" name="Rectangle 13"/>
          <p:cNvSpPr/>
          <p:nvPr/>
        </p:nvSpPr>
        <p:spPr>
          <a:xfrm>
            <a:off x="812995" y="9267888"/>
            <a:ext cx="4369022" cy="1061829"/>
          </a:xfrm>
          <a:prstGeom prst="rect">
            <a:avLst/>
          </a:prstGeom>
          <a:solidFill>
            <a:schemeClr val="bg1"/>
          </a:solidFill>
          <a:ln w="38100">
            <a:solidFill>
              <a:srgbClr val="0070C0"/>
            </a:solidFill>
          </a:ln>
        </p:spPr>
        <p:txBody>
          <a:bodyPr wrap="square">
            <a:spAutoFit/>
          </a:bodyPr>
          <a:lstStyle/>
          <a:p>
            <a:r>
              <a:rPr lang="en-GB" sz="1575" b="1" u="sng" dirty="0">
                <a:solidFill>
                  <a:srgbClr val="FF0000"/>
                </a:solidFill>
              </a:rPr>
              <a:t>PLEASE USE THIS LINK</a:t>
            </a:r>
          </a:p>
          <a:p>
            <a:endParaRPr lang="en-GB" sz="1575" dirty="0"/>
          </a:p>
          <a:p>
            <a:r>
              <a:rPr lang="en-GB" sz="1575" dirty="0">
                <a:hlinkClick r:id="rId2"/>
              </a:rPr>
              <a:t>http://www.education.rec.ri.cmu.edu/content/lego/ev3/preview/</a:t>
            </a:r>
            <a:r>
              <a:rPr lang="en-GB" sz="1575" dirty="0"/>
              <a:t> </a:t>
            </a:r>
          </a:p>
        </p:txBody>
      </p:sp>
    </p:spTree>
    <p:extLst>
      <p:ext uri="{BB962C8B-B14F-4D97-AF65-F5344CB8AC3E}">
        <p14:creationId xmlns:p14="http://schemas.microsoft.com/office/powerpoint/2010/main" val="839278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6140" y="81715"/>
            <a:ext cx="12928584" cy="1200072"/>
          </a:xfrm>
          <a:prstGeom prst="rect">
            <a:avLst/>
          </a:prstGeom>
          <a:noFill/>
        </p:spPr>
        <p:txBody>
          <a:bodyPr wrap="square" rtlCol="0">
            <a:spAutoFit/>
          </a:bodyPr>
          <a:lstStyle/>
          <a:p>
            <a:pPr algn="ctr"/>
            <a:r>
              <a:rPr lang="en-GB" sz="3599" b="1" dirty="0">
                <a:solidFill>
                  <a:srgbClr val="FF0000"/>
                </a:solidFill>
              </a:rPr>
              <a:t>TASK 7C: PROGRAMMING YOUR ROBOT </a:t>
            </a:r>
          </a:p>
          <a:p>
            <a:pPr algn="ctr"/>
            <a:r>
              <a:rPr lang="en-GB" sz="3599" b="1" dirty="0">
                <a:solidFill>
                  <a:srgbClr val="FF0000"/>
                </a:solidFill>
                <a:latin typeface="Century Gothic" panose="020B0502020202020204" pitchFamily="34" charset="0"/>
              </a:rPr>
              <a:t>(LEVEL 3 – Decisions: Switch-Loops)</a:t>
            </a:r>
          </a:p>
        </p:txBody>
      </p:sp>
      <p:sp>
        <p:nvSpPr>
          <p:cNvPr id="27" name="Slide Number Placeholder 1"/>
          <p:cNvSpPr>
            <a:spLocks noGrp="1"/>
          </p:cNvSpPr>
          <p:nvPr>
            <p:ph type="sldNum" sz="quarter" idx="12"/>
          </p:nvPr>
        </p:nvSpPr>
        <p:spPr>
          <a:xfrm>
            <a:off x="13388394" y="9631396"/>
            <a:ext cx="651140" cy="574987"/>
          </a:xfrm>
        </p:spPr>
        <p:txBody>
          <a:bodyPr/>
          <a:lstStyle/>
          <a:p>
            <a:fld id="{AB3C4260-636D-4092-8505-FAD6DC5A21E2}" type="slidenum">
              <a:rPr lang="en-GB" smtClean="0"/>
              <a:t>24</a:t>
            </a:fld>
            <a:endParaRPr lang="en-GB"/>
          </a:p>
        </p:txBody>
      </p:sp>
      <p:sp>
        <p:nvSpPr>
          <p:cNvPr id="28" name="Content Placeholder 2"/>
          <p:cNvSpPr txBox="1">
            <a:spLocks/>
          </p:cNvSpPr>
          <p:nvPr/>
        </p:nvSpPr>
        <p:spPr>
          <a:xfrm>
            <a:off x="1795440" y="1755558"/>
            <a:ext cx="12244093" cy="1055743"/>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en-GB" sz="2700" dirty="0">
              <a:solidFill>
                <a:srgbClr val="FF0000"/>
              </a:solidFill>
            </a:endParaRPr>
          </a:p>
        </p:txBody>
      </p:sp>
      <p:sp>
        <p:nvSpPr>
          <p:cNvPr id="29" name="Rectangle 28"/>
          <p:cNvSpPr/>
          <p:nvPr/>
        </p:nvSpPr>
        <p:spPr>
          <a:xfrm>
            <a:off x="881840" y="2101179"/>
            <a:ext cx="9660626" cy="69353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49" b="1" dirty="0">
                <a:solidFill>
                  <a:srgbClr val="FF0000"/>
                </a:solidFill>
              </a:rPr>
              <a:t>IMAGE OF A SCREENSHOT OF YOUR PROGRAM FROM MINDSTORM GOES HERE.</a:t>
            </a:r>
          </a:p>
        </p:txBody>
      </p:sp>
      <p:sp>
        <p:nvSpPr>
          <p:cNvPr id="31" name="Content Placeholder 2"/>
          <p:cNvSpPr txBox="1">
            <a:spLocks/>
          </p:cNvSpPr>
          <p:nvPr/>
        </p:nvSpPr>
        <p:spPr>
          <a:xfrm>
            <a:off x="10851032" y="6057475"/>
            <a:ext cx="3688082" cy="4433723"/>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any changes you made to the Program or Robot for it to work properly?  </a:t>
            </a: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p:txBody>
      </p:sp>
      <p:sp>
        <p:nvSpPr>
          <p:cNvPr id="32" name="Content Placeholder 2"/>
          <p:cNvSpPr txBox="1">
            <a:spLocks/>
          </p:cNvSpPr>
          <p:nvPr/>
        </p:nvSpPr>
        <p:spPr>
          <a:xfrm>
            <a:off x="10851032" y="1905960"/>
            <a:ext cx="3688082" cy="195534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in your own words what you needed to do to complete this task? </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33" name="Content Placeholder 2"/>
          <p:cNvSpPr txBox="1">
            <a:spLocks/>
          </p:cNvSpPr>
          <p:nvPr/>
        </p:nvSpPr>
        <p:spPr>
          <a:xfrm>
            <a:off x="8861494" y="9242247"/>
            <a:ext cx="17494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Did you finish on time?</a:t>
            </a:r>
          </a:p>
          <a:p>
            <a:pPr marL="0" indent="0" algn="ctr">
              <a:buNone/>
            </a:pPr>
            <a:endParaRPr lang="en-GB" sz="2025" b="1" dirty="0">
              <a:solidFill>
                <a:srgbClr val="FF0000"/>
              </a:solidFill>
            </a:endParaRPr>
          </a:p>
        </p:txBody>
      </p:sp>
      <p:sp>
        <p:nvSpPr>
          <p:cNvPr id="2" name="TextBox 1"/>
          <p:cNvSpPr txBox="1"/>
          <p:nvPr/>
        </p:nvSpPr>
        <p:spPr>
          <a:xfrm>
            <a:off x="11005313" y="1264329"/>
            <a:ext cx="3379517" cy="507831"/>
          </a:xfrm>
          <a:prstGeom prst="rect">
            <a:avLst/>
          </a:prstGeom>
          <a:noFill/>
        </p:spPr>
        <p:txBody>
          <a:bodyPr wrap="square" rtlCol="0">
            <a:spAutoFit/>
          </a:bodyPr>
          <a:lstStyle/>
          <a:p>
            <a:pPr algn="ctr"/>
            <a:r>
              <a:rPr lang="en-GB" sz="2700" b="1" u="sng" dirty="0"/>
              <a:t>REFLECTIONS</a:t>
            </a:r>
          </a:p>
        </p:txBody>
      </p:sp>
      <p:sp>
        <p:nvSpPr>
          <p:cNvPr id="12" name="Content Placeholder 2"/>
          <p:cNvSpPr txBox="1">
            <a:spLocks/>
          </p:cNvSpPr>
          <p:nvPr/>
        </p:nvSpPr>
        <p:spPr>
          <a:xfrm>
            <a:off x="10851030" y="3993548"/>
            <a:ext cx="3688082" cy="193168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What blocks did you have to use for this task?</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13" name="Content Placeholder 2"/>
          <p:cNvSpPr txBox="1">
            <a:spLocks/>
          </p:cNvSpPr>
          <p:nvPr/>
        </p:nvSpPr>
        <p:spPr>
          <a:xfrm>
            <a:off x="5681597" y="9242247"/>
            <a:ext cx="28722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How many times did you test your program? </a:t>
            </a:r>
          </a:p>
          <a:p>
            <a:pPr marL="0" indent="0" algn="ctr">
              <a:buNone/>
            </a:pPr>
            <a:endParaRPr lang="en-GB" sz="2025" b="1" dirty="0">
              <a:solidFill>
                <a:srgbClr val="FF0000"/>
              </a:solidFill>
            </a:endParaRPr>
          </a:p>
        </p:txBody>
      </p:sp>
      <p:sp>
        <p:nvSpPr>
          <p:cNvPr id="14" name="Rectangle 13"/>
          <p:cNvSpPr/>
          <p:nvPr/>
        </p:nvSpPr>
        <p:spPr>
          <a:xfrm>
            <a:off x="812995" y="9267888"/>
            <a:ext cx="4369022" cy="1061829"/>
          </a:xfrm>
          <a:prstGeom prst="rect">
            <a:avLst/>
          </a:prstGeom>
          <a:solidFill>
            <a:schemeClr val="bg1"/>
          </a:solidFill>
          <a:ln w="38100">
            <a:solidFill>
              <a:srgbClr val="0070C0"/>
            </a:solidFill>
          </a:ln>
        </p:spPr>
        <p:txBody>
          <a:bodyPr wrap="square">
            <a:spAutoFit/>
          </a:bodyPr>
          <a:lstStyle/>
          <a:p>
            <a:r>
              <a:rPr lang="en-GB" sz="1575" b="1" u="sng" dirty="0">
                <a:solidFill>
                  <a:srgbClr val="FF0000"/>
                </a:solidFill>
              </a:rPr>
              <a:t>PLEASE USE THIS LINK</a:t>
            </a:r>
          </a:p>
          <a:p>
            <a:endParaRPr lang="en-GB" sz="1575" dirty="0"/>
          </a:p>
          <a:p>
            <a:r>
              <a:rPr lang="en-GB" sz="1575" dirty="0">
                <a:hlinkClick r:id="rId2"/>
              </a:rPr>
              <a:t>http://www.education.rec.ri.cmu.edu/content/lego/ev3/preview/</a:t>
            </a:r>
            <a:r>
              <a:rPr lang="en-GB" sz="1575" dirty="0"/>
              <a:t> </a:t>
            </a:r>
          </a:p>
        </p:txBody>
      </p:sp>
      <p:sp>
        <p:nvSpPr>
          <p:cNvPr id="15" name="TextBox 14"/>
          <p:cNvSpPr txBox="1"/>
          <p:nvPr/>
        </p:nvSpPr>
        <p:spPr>
          <a:xfrm>
            <a:off x="1795440" y="1195103"/>
            <a:ext cx="10150080" cy="819455"/>
          </a:xfrm>
          <a:prstGeom prst="rect">
            <a:avLst/>
          </a:prstGeom>
          <a:noFill/>
        </p:spPr>
        <p:txBody>
          <a:bodyPr wrap="square" rtlCol="0">
            <a:spAutoFit/>
          </a:bodyPr>
          <a:lstStyle/>
          <a:p>
            <a:r>
              <a:rPr lang="en-GB" sz="1575" dirty="0">
                <a:solidFill>
                  <a:srgbClr val="FF0000"/>
                </a:solidFill>
                <a:latin typeface="Century Gothic" panose="020B0502020202020204" pitchFamily="34" charset="0"/>
              </a:rPr>
              <a:t>Follow the instructions to program your robot with your partner. Once you have successfully programmed your robot and completed the CHALLENGE task at the end of the tasks, then take a screenshot of your program and place it below. Then answer the reflection questions on the side. </a:t>
            </a:r>
            <a:endParaRPr lang="en-GB" sz="900" b="1" dirty="0">
              <a:latin typeface="Century Gothic" panose="020B0502020202020204" pitchFamily="34" charset="0"/>
            </a:endParaRPr>
          </a:p>
        </p:txBody>
      </p:sp>
    </p:spTree>
    <p:extLst>
      <p:ext uri="{BB962C8B-B14F-4D97-AF65-F5344CB8AC3E}">
        <p14:creationId xmlns:p14="http://schemas.microsoft.com/office/powerpoint/2010/main" val="2043880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6140" y="81715"/>
            <a:ext cx="12928584" cy="1200072"/>
          </a:xfrm>
          <a:prstGeom prst="rect">
            <a:avLst/>
          </a:prstGeom>
          <a:noFill/>
        </p:spPr>
        <p:txBody>
          <a:bodyPr wrap="square" rtlCol="0">
            <a:spAutoFit/>
          </a:bodyPr>
          <a:lstStyle/>
          <a:p>
            <a:pPr algn="ctr"/>
            <a:r>
              <a:rPr lang="en-GB" sz="3599" b="1" dirty="0">
                <a:solidFill>
                  <a:srgbClr val="FF0000"/>
                </a:solidFill>
              </a:rPr>
              <a:t>TASK 7D: PROGRAMMING YOUR ROBOT </a:t>
            </a:r>
          </a:p>
          <a:p>
            <a:pPr algn="ctr"/>
            <a:r>
              <a:rPr lang="en-GB" sz="3599" b="1" dirty="0">
                <a:solidFill>
                  <a:srgbClr val="FF0000"/>
                </a:solidFill>
                <a:latin typeface="Century Gothic" panose="020B0502020202020204" pitchFamily="34" charset="0"/>
              </a:rPr>
              <a:t>(LEVEL 4 – Decisions: Line Follower)</a:t>
            </a:r>
          </a:p>
        </p:txBody>
      </p:sp>
      <p:sp>
        <p:nvSpPr>
          <p:cNvPr id="27" name="Slide Number Placeholder 1"/>
          <p:cNvSpPr>
            <a:spLocks noGrp="1"/>
          </p:cNvSpPr>
          <p:nvPr>
            <p:ph type="sldNum" sz="quarter" idx="12"/>
          </p:nvPr>
        </p:nvSpPr>
        <p:spPr>
          <a:xfrm>
            <a:off x="13388394" y="9631396"/>
            <a:ext cx="651140" cy="574987"/>
          </a:xfrm>
        </p:spPr>
        <p:txBody>
          <a:bodyPr/>
          <a:lstStyle/>
          <a:p>
            <a:fld id="{AB3C4260-636D-4092-8505-FAD6DC5A21E2}" type="slidenum">
              <a:rPr lang="en-GB" smtClean="0"/>
              <a:t>25</a:t>
            </a:fld>
            <a:endParaRPr lang="en-GB"/>
          </a:p>
        </p:txBody>
      </p:sp>
      <p:sp>
        <p:nvSpPr>
          <p:cNvPr id="28" name="Content Placeholder 2"/>
          <p:cNvSpPr txBox="1">
            <a:spLocks/>
          </p:cNvSpPr>
          <p:nvPr/>
        </p:nvSpPr>
        <p:spPr>
          <a:xfrm>
            <a:off x="1795440" y="1755558"/>
            <a:ext cx="12244093" cy="1055743"/>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en-GB" sz="2700" dirty="0">
              <a:solidFill>
                <a:srgbClr val="FF0000"/>
              </a:solidFill>
            </a:endParaRPr>
          </a:p>
        </p:txBody>
      </p:sp>
      <p:sp>
        <p:nvSpPr>
          <p:cNvPr id="29" name="Rectangle 28"/>
          <p:cNvSpPr/>
          <p:nvPr/>
        </p:nvSpPr>
        <p:spPr>
          <a:xfrm>
            <a:off x="881840" y="2101179"/>
            <a:ext cx="9660626" cy="69353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49" b="1" dirty="0">
                <a:solidFill>
                  <a:srgbClr val="FF0000"/>
                </a:solidFill>
              </a:rPr>
              <a:t>IMAGE OF A SCREENSHOT OF YOUR PROGRAM FROM MINDSTORM GOES HERE.</a:t>
            </a:r>
          </a:p>
        </p:txBody>
      </p:sp>
      <p:sp>
        <p:nvSpPr>
          <p:cNvPr id="31" name="Content Placeholder 2"/>
          <p:cNvSpPr txBox="1">
            <a:spLocks/>
          </p:cNvSpPr>
          <p:nvPr/>
        </p:nvSpPr>
        <p:spPr>
          <a:xfrm>
            <a:off x="10851032" y="6057475"/>
            <a:ext cx="3688082" cy="4433723"/>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any changes you made to the Program or Robot for it to work properly?  </a:t>
            </a: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p:txBody>
      </p:sp>
      <p:sp>
        <p:nvSpPr>
          <p:cNvPr id="32" name="Content Placeholder 2"/>
          <p:cNvSpPr txBox="1">
            <a:spLocks/>
          </p:cNvSpPr>
          <p:nvPr/>
        </p:nvSpPr>
        <p:spPr>
          <a:xfrm>
            <a:off x="10851032" y="1905960"/>
            <a:ext cx="3688082" cy="195534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in your own words what you needed to do to complete this task? </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33" name="Content Placeholder 2"/>
          <p:cNvSpPr txBox="1">
            <a:spLocks/>
          </p:cNvSpPr>
          <p:nvPr/>
        </p:nvSpPr>
        <p:spPr>
          <a:xfrm>
            <a:off x="8861494" y="9242247"/>
            <a:ext cx="17494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Did you finish on time?</a:t>
            </a:r>
          </a:p>
          <a:p>
            <a:pPr marL="0" indent="0" algn="ctr">
              <a:buNone/>
            </a:pPr>
            <a:endParaRPr lang="en-GB" sz="2025" b="1" dirty="0">
              <a:solidFill>
                <a:srgbClr val="FF0000"/>
              </a:solidFill>
            </a:endParaRPr>
          </a:p>
        </p:txBody>
      </p:sp>
      <p:sp>
        <p:nvSpPr>
          <p:cNvPr id="2" name="TextBox 1"/>
          <p:cNvSpPr txBox="1"/>
          <p:nvPr/>
        </p:nvSpPr>
        <p:spPr>
          <a:xfrm>
            <a:off x="11005313" y="1264329"/>
            <a:ext cx="3379517" cy="507831"/>
          </a:xfrm>
          <a:prstGeom prst="rect">
            <a:avLst/>
          </a:prstGeom>
          <a:noFill/>
        </p:spPr>
        <p:txBody>
          <a:bodyPr wrap="square" rtlCol="0">
            <a:spAutoFit/>
          </a:bodyPr>
          <a:lstStyle/>
          <a:p>
            <a:pPr algn="ctr"/>
            <a:r>
              <a:rPr lang="en-GB" sz="2700" b="1" u="sng" dirty="0"/>
              <a:t>REFLECTIONS</a:t>
            </a:r>
          </a:p>
        </p:txBody>
      </p:sp>
      <p:sp>
        <p:nvSpPr>
          <p:cNvPr id="12" name="Content Placeholder 2"/>
          <p:cNvSpPr txBox="1">
            <a:spLocks/>
          </p:cNvSpPr>
          <p:nvPr/>
        </p:nvSpPr>
        <p:spPr>
          <a:xfrm>
            <a:off x="10851030" y="3993548"/>
            <a:ext cx="3688082" cy="193168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What blocks did you have to use for this task?</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13" name="Content Placeholder 2"/>
          <p:cNvSpPr txBox="1">
            <a:spLocks/>
          </p:cNvSpPr>
          <p:nvPr/>
        </p:nvSpPr>
        <p:spPr>
          <a:xfrm>
            <a:off x="5681597" y="9242247"/>
            <a:ext cx="28722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How many times did you test your program? </a:t>
            </a:r>
          </a:p>
          <a:p>
            <a:pPr marL="0" indent="0" algn="ctr">
              <a:buNone/>
            </a:pPr>
            <a:endParaRPr lang="en-GB" sz="2025" b="1" dirty="0">
              <a:solidFill>
                <a:srgbClr val="FF0000"/>
              </a:solidFill>
            </a:endParaRPr>
          </a:p>
        </p:txBody>
      </p:sp>
      <p:sp>
        <p:nvSpPr>
          <p:cNvPr id="14" name="Rectangle 13"/>
          <p:cNvSpPr/>
          <p:nvPr/>
        </p:nvSpPr>
        <p:spPr>
          <a:xfrm>
            <a:off x="812995" y="9267888"/>
            <a:ext cx="4369022" cy="1061829"/>
          </a:xfrm>
          <a:prstGeom prst="rect">
            <a:avLst/>
          </a:prstGeom>
          <a:solidFill>
            <a:schemeClr val="bg1"/>
          </a:solidFill>
          <a:ln w="38100">
            <a:solidFill>
              <a:srgbClr val="0070C0"/>
            </a:solidFill>
          </a:ln>
        </p:spPr>
        <p:txBody>
          <a:bodyPr wrap="square">
            <a:spAutoFit/>
          </a:bodyPr>
          <a:lstStyle/>
          <a:p>
            <a:r>
              <a:rPr lang="en-GB" sz="1575" b="1" u="sng" dirty="0">
                <a:solidFill>
                  <a:srgbClr val="FF0000"/>
                </a:solidFill>
              </a:rPr>
              <a:t>PLEASE USE THIS LINK</a:t>
            </a:r>
          </a:p>
          <a:p>
            <a:endParaRPr lang="en-GB" sz="1575" dirty="0"/>
          </a:p>
          <a:p>
            <a:r>
              <a:rPr lang="en-GB" sz="1575" dirty="0">
                <a:hlinkClick r:id="rId2"/>
              </a:rPr>
              <a:t>http://www.education.rec.ri.cmu.edu/content/lego/ev3/preview/</a:t>
            </a:r>
            <a:r>
              <a:rPr lang="en-GB" sz="1575" dirty="0"/>
              <a:t> </a:t>
            </a:r>
          </a:p>
        </p:txBody>
      </p:sp>
      <p:sp>
        <p:nvSpPr>
          <p:cNvPr id="15" name="TextBox 14"/>
          <p:cNvSpPr txBox="1"/>
          <p:nvPr/>
        </p:nvSpPr>
        <p:spPr>
          <a:xfrm>
            <a:off x="1795440" y="1195103"/>
            <a:ext cx="10150080" cy="819455"/>
          </a:xfrm>
          <a:prstGeom prst="rect">
            <a:avLst/>
          </a:prstGeom>
          <a:noFill/>
        </p:spPr>
        <p:txBody>
          <a:bodyPr wrap="square" rtlCol="0">
            <a:spAutoFit/>
          </a:bodyPr>
          <a:lstStyle/>
          <a:p>
            <a:r>
              <a:rPr lang="en-GB" sz="1575" dirty="0">
                <a:solidFill>
                  <a:srgbClr val="FF0000"/>
                </a:solidFill>
                <a:latin typeface="Century Gothic" panose="020B0502020202020204" pitchFamily="34" charset="0"/>
              </a:rPr>
              <a:t>Follow the instructions to program your robot with your partner. Once you have successfully programmed your robot and completed the CHALLENGE task at the end of the tasks, then take a screenshot of your program and place it below. Then answer the reflection questions on the side. </a:t>
            </a:r>
            <a:endParaRPr lang="en-GB" sz="900" b="1" dirty="0">
              <a:latin typeface="Century Gothic" panose="020B0502020202020204" pitchFamily="34" charset="0"/>
            </a:endParaRPr>
          </a:p>
        </p:txBody>
      </p:sp>
    </p:spTree>
    <p:extLst>
      <p:ext uri="{BB962C8B-B14F-4D97-AF65-F5344CB8AC3E}">
        <p14:creationId xmlns:p14="http://schemas.microsoft.com/office/powerpoint/2010/main" val="27683763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56140" y="81715"/>
            <a:ext cx="12928584" cy="1200072"/>
          </a:xfrm>
          <a:prstGeom prst="rect">
            <a:avLst/>
          </a:prstGeom>
          <a:noFill/>
        </p:spPr>
        <p:txBody>
          <a:bodyPr wrap="square" rtlCol="0">
            <a:spAutoFit/>
          </a:bodyPr>
          <a:lstStyle/>
          <a:p>
            <a:pPr algn="ctr"/>
            <a:r>
              <a:rPr lang="en-GB" sz="3599" b="1" dirty="0">
                <a:solidFill>
                  <a:srgbClr val="FF0000"/>
                </a:solidFill>
              </a:rPr>
              <a:t>TASK 7E: PROGRAMMING YOUR ROBOT </a:t>
            </a:r>
          </a:p>
          <a:p>
            <a:pPr algn="ctr"/>
            <a:r>
              <a:rPr lang="en-GB" sz="3599" b="1" dirty="0">
                <a:solidFill>
                  <a:srgbClr val="FF0000"/>
                </a:solidFill>
                <a:latin typeface="Century Gothic" panose="020B0502020202020204" pitchFamily="34" charset="0"/>
              </a:rPr>
              <a:t>(LEVEL 5 – FINAL CHALLENGE)</a:t>
            </a:r>
          </a:p>
        </p:txBody>
      </p:sp>
      <p:sp>
        <p:nvSpPr>
          <p:cNvPr id="27" name="Slide Number Placeholder 1"/>
          <p:cNvSpPr>
            <a:spLocks noGrp="1"/>
          </p:cNvSpPr>
          <p:nvPr>
            <p:ph type="sldNum" sz="quarter" idx="12"/>
          </p:nvPr>
        </p:nvSpPr>
        <p:spPr>
          <a:xfrm>
            <a:off x="13388394" y="9631396"/>
            <a:ext cx="651140" cy="574987"/>
          </a:xfrm>
        </p:spPr>
        <p:txBody>
          <a:bodyPr/>
          <a:lstStyle/>
          <a:p>
            <a:fld id="{AB3C4260-636D-4092-8505-FAD6DC5A21E2}" type="slidenum">
              <a:rPr lang="en-GB" smtClean="0"/>
              <a:t>26</a:t>
            </a:fld>
            <a:endParaRPr lang="en-GB"/>
          </a:p>
        </p:txBody>
      </p:sp>
      <p:sp>
        <p:nvSpPr>
          <p:cNvPr id="28" name="Content Placeholder 2"/>
          <p:cNvSpPr txBox="1">
            <a:spLocks/>
          </p:cNvSpPr>
          <p:nvPr/>
        </p:nvSpPr>
        <p:spPr>
          <a:xfrm>
            <a:off x="1795440" y="1755558"/>
            <a:ext cx="12244093" cy="1055743"/>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en-GB" sz="2700" dirty="0">
              <a:solidFill>
                <a:srgbClr val="FF0000"/>
              </a:solidFill>
            </a:endParaRPr>
          </a:p>
        </p:txBody>
      </p:sp>
      <p:sp>
        <p:nvSpPr>
          <p:cNvPr id="29" name="Rectangle 28"/>
          <p:cNvSpPr/>
          <p:nvPr/>
        </p:nvSpPr>
        <p:spPr>
          <a:xfrm>
            <a:off x="881840" y="2101179"/>
            <a:ext cx="9660626" cy="69353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49" b="1" dirty="0">
                <a:solidFill>
                  <a:srgbClr val="FF0000"/>
                </a:solidFill>
              </a:rPr>
              <a:t>IMAGE OF A SCREENSHOT OF YOUR PROGRAM FROM MINDSTORM GOES HERE.</a:t>
            </a:r>
          </a:p>
        </p:txBody>
      </p:sp>
      <p:sp>
        <p:nvSpPr>
          <p:cNvPr id="31" name="Content Placeholder 2"/>
          <p:cNvSpPr txBox="1">
            <a:spLocks/>
          </p:cNvSpPr>
          <p:nvPr/>
        </p:nvSpPr>
        <p:spPr>
          <a:xfrm>
            <a:off x="10851032" y="6057475"/>
            <a:ext cx="3688082" cy="4433723"/>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any changes you made to the Program or Robot for it to work properly?  </a:t>
            </a: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a:p>
            <a:pPr marL="0" indent="0">
              <a:buNone/>
            </a:pPr>
            <a:endParaRPr lang="en-GB" sz="1350" b="1" dirty="0">
              <a:solidFill>
                <a:schemeClr val="tx1"/>
              </a:solidFill>
            </a:endParaRPr>
          </a:p>
        </p:txBody>
      </p:sp>
      <p:sp>
        <p:nvSpPr>
          <p:cNvPr id="32" name="Content Placeholder 2"/>
          <p:cNvSpPr txBox="1">
            <a:spLocks/>
          </p:cNvSpPr>
          <p:nvPr/>
        </p:nvSpPr>
        <p:spPr>
          <a:xfrm>
            <a:off x="10851032" y="1905960"/>
            <a:ext cx="3688082" cy="195534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Explain in your own words what you needed to do to complete this task? </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33" name="Content Placeholder 2"/>
          <p:cNvSpPr txBox="1">
            <a:spLocks/>
          </p:cNvSpPr>
          <p:nvPr/>
        </p:nvSpPr>
        <p:spPr>
          <a:xfrm>
            <a:off x="8861494" y="9242247"/>
            <a:ext cx="17494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Did you finish on time?</a:t>
            </a:r>
          </a:p>
          <a:p>
            <a:pPr marL="0" indent="0" algn="ctr">
              <a:buNone/>
            </a:pPr>
            <a:endParaRPr lang="en-GB" sz="2025" b="1" dirty="0">
              <a:solidFill>
                <a:srgbClr val="FF0000"/>
              </a:solidFill>
            </a:endParaRPr>
          </a:p>
        </p:txBody>
      </p:sp>
      <p:sp>
        <p:nvSpPr>
          <p:cNvPr id="2" name="TextBox 1"/>
          <p:cNvSpPr txBox="1"/>
          <p:nvPr/>
        </p:nvSpPr>
        <p:spPr>
          <a:xfrm>
            <a:off x="11005313" y="1264329"/>
            <a:ext cx="3379517" cy="507831"/>
          </a:xfrm>
          <a:prstGeom prst="rect">
            <a:avLst/>
          </a:prstGeom>
          <a:noFill/>
        </p:spPr>
        <p:txBody>
          <a:bodyPr wrap="square" rtlCol="0">
            <a:spAutoFit/>
          </a:bodyPr>
          <a:lstStyle/>
          <a:p>
            <a:pPr algn="ctr"/>
            <a:r>
              <a:rPr lang="en-GB" sz="2700" b="1" u="sng" dirty="0"/>
              <a:t>REFLECTIONS</a:t>
            </a:r>
          </a:p>
        </p:txBody>
      </p:sp>
      <p:sp>
        <p:nvSpPr>
          <p:cNvPr id="12" name="Content Placeholder 2"/>
          <p:cNvSpPr txBox="1">
            <a:spLocks/>
          </p:cNvSpPr>
          <p:nvPr/>
        </p:nvSpPr>
        <p:spPr>
          <a:xfrm>
            <a:off x="10851030" y="3993548"/>
            <a:ext cx="3688082" cy="1931685"/>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350" b="1" dirty="0">
                <a:solidFill>
                  <a:srgbClr val="FF0000"/>
                </a:solidFill>
              </a:rPr>
              <a:t>What blocks did you have to use for this task?</a:t>
            </a:r>
            <a:endParaRPr lang="en-GB" sz="1350" b="1" dirty="0"/>
          </a:p>
          <a:p>
            <a:pPr marL="0" indent="0">
              <a:buNone/>
            </a:pPr>
            <a:endParaRPr lang="en-GB" sz="1350" b="1" dirty="0"/>
          </a:p>
          <a:p>
            <a:pPr marL="0" indent="0">
              <a:buNone/>
            </a:pPr>
            <a:endParaRPr lang="en-GB" sz="1350" b="1" dirty="0"/>
          </a:p>
          <a:p>
            <a:pPr marL="0" indent="0">
              <a:buNone/>
            </a:pPr>
            <a:endParaRPr lang="en-GB" sz="1350" b="1" dirty="0"/>
          </a:p>
          <a:p>
            <a:pPr marL="0" indent="0">
              <a:buNone/>
            </a:pPr>
            <a:endParaRPr lang="en-GB" sz="1350" b="1" dirty="0"/>
          </a:p>
        </p:txBody>
      </p:sp>
      <p:sp>
        <p:nvSpPr>
          <p:cNvPr id="13" name="Content Placeholder 2"/>
          <p:cNvSpPr txBox="1">
            <a:spLocks/>
          </p:cNvSpPr>
          <p:nvPr/>
        </p:nvSpPr>
        <p:spPr>
          <a:xfrm>
            <a:off x="5681597" y="9242247"/>
            <a:ext cx="2872205" cy="124895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solidFill>
                  <a:srgbClr val="FF0000"/>
                </a:solidFill>
              </a:rPr>
              <a:t>How many times did you test your program? </a:t>
            </a:r>
          </a:p>
          <a:p>
            <a:pPr marL="0" indent="0" algn="ctr">
              <a:buNone/>
            </a:pPr>
            <a:endParaRPr lang="en-GB" sz="2025" b="1" dirty="0">
              <a:solidFill>
                <a:srgbClr val="FF0000"/>
              </a:solidFill>
            </a:endParaRPr>
          </a:p>
        </p:txBody>
      </p:sp>
      <p:sp>
        <p:nvSpPr>
          <p:cNvPr id="14" name="Rectangle 13"/>
          <p:cNvSpPr/>
          <p:nvPr/>
        </p:nvSpPr>
        <p:spPr>
          <a:xfrm>
            <a:off x="812995" y="9267888"/>
            <a:ext cx="4369022" cy="1061829"/>
          </a:xfrm>
          <a:prstGeom prst="rect">
            <a:avLst/>
          </a:prstGeom>
          <a:solidFill>
            <a:schemeClr val="bg1"/>
          </a:solidFill>
          <a:ln w="38100">
            <a:solidFill>
              <a:srgbClr val="0070C0"/>
            </a:solidFill>
          </a:ln>
        </p:spPr>
        <p:txBody>
          <a:bodyPr wrap="square">
            <a:spAutoFit/>
          </a:bodyPr>
          <a:lstStyle/>
          <a:p>
            <a:r>
              <a:rPr lang="en-GB" sz="1575" b="1" u="sng" dirty="0">
                <a:solidFill>
                  <a:srgbClr val="FF0000"/>
                </a:solidFill>
              </a:rPr>
              <a:t>PLEASE USE THIS LINK</a:t>
            </a:r>
          </a:p>
          <a:p>
            <a:endParaRPr lang="en-GB" sz="1575" dirty="0"/>
          </a:p>
          <a:p>
            <a:r>
              <a:rPr lang="en-GB" sz="1575" dirty="0">
                <a:hlinkClick r:id="rId2"/>
              </a:rPr>
              <a:t>http://www.education.rec.ri.cmu.edu/content/lego/ev3/preview/</a:t>
            </a:r>
            <a:r>
              <a:rPr lang="en-GB" sz="1575" dirty="0"/>
              <a:t> </a:t>
            </a:r>
          </a:p>
        </p:txBody>
      </p:sp>
      <p:sp>
        <p:nvSpPr>
          <p:cNvPr id="15" name="TextBox 14"/>
          <p:cNvSpPr txBox="1"/>
          <p:nvPr/>
        </p:nvSpPr>
        <p:spPr>
          <a:xfrm>
            <a:off x="1795440" y="1195103"/>
            <a:ext cx="10150080" cy="819455"/>
          </a:xfrm>
          <a:prstGeom prst="rect">
            <a:avLst/>
          </a:prstGeom>
          <a:noFill/>
        </p:spPr>
        <p:txBody>
          <a:bodyPr wrap="square" rtlCol="0">
            <a:spAutoFit/>
          </a:bodyPr>
          <a:lstStyle/>
          <a:p>
            <a:r>
              <a:rPr lang="en-GB" sz="1575" dirty="0">
                <a:solidFill>
                  <a:srgbClr val="FF0000"/>
                </a:solidFill>
                <a:latin typeface="Century Gothic" panose="020B0502020202020204" pitchFamily="34" charset="0"/>
              </a:rPr>
              <a:t>Follow the instructions to program your robot with your partner. Once you have successfully programmed your robot and completed the CHALLENGE task at the end of the tasks, then take a screenshot of your program and place it below. Then answer the reflection questions on the side. </a:t>
            </a:r>
            <a:endParaRPr lang="en-GB" sz="900" b="1" dirty="0">
              <a:latin typeface="Century Gothic" panose="020B0502020202020204" pitchFamily="34" charset="0"/>
            </a:endParaRPr>
          </a:p>
        </p:txBody>
      </p:sp>
    </p:spTree>
    <p:extLst>
      <p:ext uri="{BB962C8B-B14F-4D97-AF65-F5344CB8AC3E}">
        <p14:creationId xmlns:p14="http://schemas.microsoft.com/office/powerpoint/2010/main" val="36088877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27</a:t>
            </a:fld>
            <a:endParaRPr lang="en-GB"/>
          </a:p>
        </p:txBody>
      </p:sp>
      <p:sp>
        <p:nvSpPr>
          <p:cNvPr id="3" name="Title 1"/>
          <p:cNvSpPr txBox="1">
            <a:spLocks/>
          </p:cNvSpPr>
          <p:nvPr/>
        </p:nvSpPr>
        <p:spPr>
          <a:xfrm>
            <a:off x="1766654" y="129917"/>
            <a:ext cx="12021377" cy="1716971"/>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3599" b="1" dirty="0"/>
              <a:t>Assessment criteria </a:t>
            </a:r>
          </a:p>
          <a:p>
            <a:pPr algn="ctr"/>
            <a:r>
              <a:rPr lang="en-GB" sz="3599" b="1" dirty="0"/>
              <a:t>&amp; TEACHER’S MARKS</a:t>
            </a:r>
          </a:p>
        </p:txBody>
      </p:sp>
      <p:graphicFrame>
        <p:nvGraphicFramePr>
          <p:cNvPr id="8" name="Table 7"/>
          <p:cNvGraphicFramePr>
            <a:graphicFrameLocks noGrp="1"/>
          </p:cNvGraphicFramePr>
          <p:nvPr>
            <p:extLst>
              <p:ext uri="{D42A27DB-BD31-4B8C-83A1-F6EECF244321}">
                <p14:modId xmlns:p14="http://schemas.microsoft.com/office/powerpoint/2010/main" val="2043324314"/>
              </p:ext>
            </p:extLst>
          </p:nvPr>
        </p:nvGraphicFramePr>
        <p:xfrm>
          <a:off x="851599" y="4007678"/>
          <a:ext cx="13187934" cy="5681770"/>
        </p:xfrm>
        <a:graphic>
          <a:graphicData uri="http://schemas.openxmlformats.org/drawingml/2006/table">
            <a:tbl>
              <a:tblPr firstRow="1" firstCol="1" bandRow="1">
                <a:tableStyleId>{5C22544A-7EE6-4342-B048-85BDC9FD1C3A}</a:tableStyleId>
              </a:tblPr>
              <a:tblGrid>
                <a:gridCol w="2667350">
                  <a:extLst>
                    <a:ext uri="{9D8B030D-6E8A-4147-A177-3AD203B41FA5}">
                      <a16:colId xmlns:a16="http://schemas.microsoft.com/office/drawing/2014/main" val="3323826989"/>
                    </a:ext>
                  </a:extLst>
                </a:gridCol>
                <a:gridCol w="1700586">
                  <a:extLst>
                    <a:ext uri="{9D8B030D-6E8A-4147-A177-3AD203B41FA5}">
                      <a16:colId xmlns:a16="http://schemas.microsoft.com/office/drawing/2014/main" val="2307743741"/>
                    </a:ext>
                  </a:extLst>
                </a:gridCol>
                <a:gridCol w="1979404">
                  <a:extLst>
                    <a:ext uri="{9D8B030D-6E8A-4147-A177-3AD203B41FA5}">
                      <a16:colId xmlns:a16="http://schemas.microsoft.com/office/drawing/2014/main" val="49243127"/>
                    </a:ext>
                  </a:extLst>
                </a:gridCol>
                <a:gridCol w="2280198">
                  <a:extLst>
                    <a:ext uri="{9D8B030D-6E8A-4147-A177-3AD203B41FA5}">
                      <a16:colId xmlns:a16="http://schemas.microsoft.com/office/drawing/2014/main" val="501935869"/>
                    </a:ext>
                  </a:extLst>
                </a:gridCol>
                <a:gridCol w="2280198">
                  <a:extLst>
                    <a:ext uri="{9D8B030D-6E8A-4147-A177-3AD203B41FA5}">
                      <a16:colId xmlns:a16="http://schemas.microsoft.com/office/drawing/2014/main" val="930593047"/>
                    </a:ext>
                  </a:extLst>
                </a:gridCol>
                <a:gridCol w="2280198">
                  <a:extLst>
                    <a:ext uri="{9D8B030D-6E8A-4147-A177-3AD203B41FA5}">
                      <a16:colId xmlns:a16="http://schemas.microsoft.com/office/drawing/2014/main" val="2846416242"/>
                    </a:ext>
                  </a:extLst>
                </a:gridCol>
              </a:tblGrid>
              <a:tr h="371222">
                <a:tc>
                  <a:txBody>
                    <a:bodyPr/>
                    <a:lstStyle/>
                    <a:p>
                      <a:pPr algn="ctr">
                        <a:spcAft>
                          <a:spcPts val="0"/>
                        </a:spcAft>
                      </a:pPr>
                      <a:r>
                        <a:rPr lang="en-GB" sz="1800" dirty="0">
                          <a:effectLst/>
                        </a:rPr>
                        <a:t>Criteria</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Tasks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1-2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a:effectLst/>
                        </a:rPr>
                        <a:t>3-4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a:effectLst/>
                        </a:rPr>
                        <a:t>5-6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7-8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1390240195"/>
                  </a:ext>
                </a:extLst>
              </a:tr>
              <a:tr h="1439968">
                <a:tc>
                  <a:txBody>
                    <a:bodyPr/>
                    <a:lstStyle/>
                    <a:p>
                      <a:pPr algn="ctr"/>
                      <a:r>
                        <a:rPr lang="en-GB" sz="1600" dirty="0" smtClean="0"/>
                        <a:t>ii. demonstrate excellent technical skills when making the solution </a:t>
                      </a:r>
                      <a:endParaRPr lang="en-GB" sz="1600" dirty="0"/>
                    </a:p>
                  </a:txBody>
                  <a:tcPr marL="73812" marR="73812" marT="0" marB="0" anchor="ctr"/>
                </a:tc>
                <a:tc>
                  <a:txBody>
                    <a:bodyPr/>
                    <a:lstStyle/>
                    <a:p>
                      <a:pPr algn="ctr">
                        <a:spcAft>
                          <a:spcPts val="0"/>
                        </a:spcAft>
                      </a:pPr>
                      <a:r>
                        <a:rPr lang="en-NZ" sz="1300" dirty="0" smtClean="0">
                          <a:effectLst/>
                        </a:rPr>
                        <a:t>Task</a:t>
                      </a:r>
                      <a:r>
                        <a:rPr lang="en-NZ" sz="1300" baseline="0" dirty="0" smtClean="0">
                          <a:effectLst/>
                        </a:rPr>
                        <a:t> 7</a:t>
                      </a:r>
                      <a:endParaRPr lang="en-NZ" sz="1300" dirty="0" smtClean="0">
                        <a:effectLst/>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demonstrates minimal </a:t>
                      </a:r>
                      <a:r>
                        <a:rPr lang="en-GB" sz="1300" b="0" i="0" u="none" strike="noStrike" kern="1200" baseline="0" dirty="0" smtClean="0">
                          <a:solidFill>
                            <a:schemeClr val="dk1"/>
                          </a:solidFill>
                          <a:latin typeface="+mn-lt"/>
                          <a:ea typeface="+mn-ea"/>
                          <a:cs typeface="+mn-cs"/>
                        </a:rPr>
                        <a:t>technical skills when making the solution </a:t>
                      </a:r>
                    </a:p>
                    <a:p>
                      <a:pPr algn="ctr"/>
                      <a:r>
                        <a:rPr lang="en-GB" sz="1300" b="0" i="0" u="none" strike="noStrike" kern="1200" baseline="0" dirty="0" smtClean="0">
                          <a:solidFill>
                            <a:schemeClr val="dk1"/>
                          </a:solidFill>
                          <a:latin typeface="+mn-lt"/>
                          <a:ea typeface="+mn-ea"/>
                          <a:cs typeface="+mn-cs"/>
                        </a:rPr>
                        <a:t>	</a:t>
                      </a:r>
                    </a:p>
                    <a:p>
                      <a:pPr algn="ct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demonstrates satisfactory </a:t>
                      </a:r>
                      <a:r>
                        <a:rPr lang="en-GB" sz="1300" b="0" i="0" u="none" strike="noStrike" kern="1200" baseline="0" dirty="0" smtClean="0">
                          <a:solidFill>
                            <a:schemeClr val="dk1"/>
                          </a:solidFill>
                          <a:latin typeface="+mn-lt"/>
                          <a:ea typeface="+mn-ea"/>
                          <a:cs typeface="+mn-cs"/>
                        </a:rPr>
                        <a:t>technical skills when making the solution </a:t>
                      </a:r>
                    </a:p>
                    <a:p>
                      <a:pPr algn="ctr"/>
                      <a:r>
                        <a:rPr lang="en-GB" sz="1300" b="0" i="0" u="none" strike="noStrike" kern="1200" baseline="0" dirty="0" smtClean="0">
                          <a:solidFill>
                            <a:schemeClr val="dk1"/>
                          </a:solidFill>
                          <a:latin typeface="+mn-lt"/>
                          <a:ea typeface="+mn-ea"/>
                          <a:cs typeface="+mn-cs"/>
                        </a:rPr>
                        <a:t>	</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300" b="0" i="0" u="none" strike="noStrike" kern="1200" baseline="0" dirty="0" smtClean="0">
                        <a:solidFill>
                          <a:schemeClr val="dk1"/>
                        </a:solidFill>
                        <a:latin typeface="+mn-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demonstrates competent </a:t>
                      </a:r>
                      <a:r>
                        <a:rPr lang="en-GB" sz="1300" b="0" i="0" u="none" strike="noStrike" kern="1200" baseline="0" dirty="0" smtClean="0">
                          <a:solidFill>
                            <a:schemeClr val="dk1"/>
                          </a:solidFill>
                          <a:latin typeface="+mn-lt"/>
                          <a:ea typeface="+mn-ea"/>
                          <a:cs typeface="+mn-cs"/>
                        </a:rPr>
                        <a:t>technical skills when making the solution </a:t>
                      </a:r>
                    </a:p>
                    <a:p>
                      <a:pPr algn="ctr"/>
                      <a:r>
                        <a:rPr lang="en-GB" sz="1300" b="0" i="0" u="none" strike="noStrike" kern="1200" baseline="0" dirty="0" smtClean="0">
                          <a:solidFill>
                            <a:schemeClr val="dk1"/>
                          </a:solidFill>
                          <a:latin typeface="+mn-lt"/>
                          <a:ea typeface="+mn-ea"/>
                          <a:cs typeface="+mn-cs"/>
                        </a:rPr>
                        <a:t>	</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300" b="0" i="0" u="none" strike="noStrike" kern="1200" baseline="0" dirty="0" smtClean="0">
                        <a:solidFill>
                          <a:schemeClr val="dk1"/>
                        </a:solidFill>
                        <a:latin typeface="+mn-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demonstrates excellent </a:t>
                      </a:r>
                      <a:r>
                        <a:rPr lang="en-GB" sz="1300" b="0" i="0" u="none" strike="noStrike" kern="1200" baseline="0" dirty="0" smtClean="0">
                          <a:solidFill>
                            <a:schemeClr val="dk1"/>
                          </a:solidFill>
                          <a:latin typeface="+mn-lt"/>
                          <a:ea typeface="+mn-ea"/>
                          <a:cs typeface="+mn-cs"/>
                        </a:rPr>
                        <a:t>technical skills when making the solution </a:t>
                      </a:r>
                    </a:p>
                    <a:p>
                      <a:pPr algn="ctr"/>
                      <a:r>
                        <a:rPr lang="en-GB" sz="1300" b="0" i="0" u="none" strike="noStrike" kern="1200" baseline="0" dirty="0" smtClean="0">
                          <a:solidFill>
                            <a:schemeClr val="dk1"/>
                          </a:solidFill>
                          <a:latin typeface="+mn-lt"/>
                          <a:ea typeface="+mn-ea"/>
                          <a:cs typeface="+mn-cs"/>
                        </a:rPr>
                        <a:t>	</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300" b="0" i="0" u="none" strike="noStrike" kern="1200" baseline="0" dirty="0" smtClean="0">
                        <a:solidFill>
                          <a:schemeClr val="dk1"/>
                        </a:solidFill>
                        <a:latin typeface="+mn-lt"/>
                        <a:ea typeface="+mn-ea"/>
                        <a:cs typeface="+mn-cs"/>
                      </a:endParaRPr>
                    </a:p>
                  </a:txBody>
                  <a:tcPr marL="73812" marR="73812" marT="0" marB="0" anchor="ctr"/>
                </a:tc>
                <a:extLst>
                  <a:ext uri="{0D108BD9-81ED-4DB2-BD59-A6C34878D82A}">
                    <a16:rowId xmlns:a16="http://schemas.microsoft.com/office/drawing/2014/main" val="4036689021"/>
                  </a:ext>
                </a:extLst>
              </a:tr>
              <a:tr h="1679963">
                <a:tc>
                  <a:txBody>
                    <a:bodyPr/>
                    <a:lstStyle/>
                    <a:p>
                      <a:pPr algn="ctr"/>
                      <a:r>
                        <a:rPr lang="en-GB" sz="1600" dirty="0" smtClean="0"/>
                        <a:t>iii. follow the plan to create the solution, which functions as intended list the changes made to the chosen design and plan when making the solution </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600" dirty="0" smtClean="0"/>
                    </a:p>
                  </a:txBody>
                  <a:tcPr marL="73812" marR="73812" marT="0" marB="0" anchor="ctr"/>
                </a:tc>
                <a:tc>
                  <a:txBody>
                    <a:bodyPr/>
                    <a:lstStyle/>
                    <a:p>
                      <a:pPr algn="ctr">
                        <a:spcAft>
                          <a:spcPts val="0"/>
                        </a:spcAft>
                      </a:pPr>
                      <a:r>
                        <a:rPr lang="en-GB" sz="1300" dirty="0" smtClean="0">
                          <a:effectLst/>
                          <a:latin typeface="+mj-lt"/>
                          <a:ea typeface="Calibri" panose="020F0502020204030204" pitchFamily="34" charset="0"/>
                          <a:cs typeface="Times New Roman" panose="02020603050405020304" pitchFamily="18" charset="0"/>
                        </a:rPr>
                        <a:t>Task 7</a:t>
                      </a:r>
                      <a:endParaRPr lang="en-GB" sz="1300" dirty="0">
                        <a:effectLst/>
                        <a:latin typeface="+mj-lt"/>
                        <a:ea typeface="Calibri" panose="020F0502020204030204" pitchFamily="34" charset="0"/>
                        <a:cs typeface="Times New Roman" panose="02020603050405020304" pitchFamily="18" charset="0"/>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creates </a:t>
                      </a:r>
                      <a:r>
                        <a:rPr lang="en-GB" sz="1300" b="0" i="0" u="none" strike="noStrike" kern="1200" baseline="0" dirty="0" smtClean="0">
                          <a:solidFill>
                            <a:schemeClr val="dk1"/>
                          </a:solidFill>
                          <a:latin typeface="+mn-lt"/>
                          <a:ea typeface="+mn-ea"/>
                          <a:cs typeface="+mn-cs"/>
                        </a:rPr>
                        <a:t>the solution, which functions </a:t>
                      </a:r>
                      <a:r>
                        <a:rPr lang="en-GB" sz="1300" b="1" i="0" u="none" strike="noStrike" kern="1200" baseline="0" dirty="0" smtClean="0">
                          <a:solidFill>
                            <a:schemeClr val="dk1"/>
                          </a:solidFill>
                          <a:latin typeface="+mn-lt"/>
                          <a:ea typeface="+mn-ea"/>
                          <a:cs typeface="+mn-cs"/>
                        </a:rPr>
                        <a:t>poorly </a:t>
                      </a:r>
                      <a:r>
                        <a:rPr lang="en-GB" sz="1300" b="0" i="0" u="none" strike="noStrike" kern="1200" baseline="0" dirty="0" smtClean="0">
                          <a:solidFill>
                            <a:schemeClr val="dk1"/>
                          </a:solidFill>
                          <a:latin typeface="+mn-lt"/>
                          <a:ea typeface="+mn-ea"/>
                          <a:cs typeface="+mn-cs"/>
                        </a:rPr>
                        <a:t>and is presented </a:t>
                      </a:r>
                      <a:r>
                        <a:rPr lang="en-GB" sz="1300" b="1" i="0" u="none" strike="noStrike" kern="1200" baseline="0" dirty="0" smtClean="0">
                          <a:solidFill>
                            <a:schemeClr val="dk1"/>
                          </a:solidFill>
                          <a:latin typeface="+mn-lt"/>
                          <a:ea typeface="+mn-ea"/>
                          <a:cs typeface="+mn-cs"/>
                        </a:rPr>
                        <a:t>in an incomplete form</a:t>
                      </a:r>
                      <a:r>
                        <a:rPr lang="en-GB" sz="1300" b="0" i="0" u="none" strike="noStrike" kern="1200" baseline="0" dirty="0" smtClean="0">
                          <a:solidFill>
                            <a:schemeClr val="dk1"/>
                          </a:solidFill>
                          <a:latin typeface="+mn-lt"/>
                          <a:ea typeface="+mn-ea"/>
                          <a:cs typeface="+mn-cs"/>
                        </a:rPr>
                        <a:t>. </a:t>
                      </a:r>
                    </a:p>
                    <a:p>
                      <a:pPr algn="ctr"/>
                      <a:endParaRPr lang="en-GB" sz="800" b="0" i="0" u="none" strike="noStrike" kern="1200" baseline="0" dirty="0" smtClean="0">
                        <a:solidFill>
                          <a:schemeClr val="dk1"/>
                        </a:solidFill>
                        <a:latin typeface="+mj-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creates </a:t>
                      </a:r>
                      <a:r>
                        <a:rPr lang="en-GB" sz="1300" b="0" i="0" u="none" strike="noStrike" kern="1200" baseline="0" dirty="0" smtClean="0">
                          <a:solidFill>
                            <a:schemeClr val="dk1"/>
                          </a:solidFill>
                          <a:latin typeface="+mn-lt"/>
                          <a:ea typeface="+mn-ea"/>
                          <a:cs typeface="+mn-cs"/>
                        </a:rPr>
                        <a:t>the solution, which </a:t>
                      </a:r>
                      <a:r>
                        <a:rPr lang="en-GB" sz="1300" b="1" i="0" u="none" strike="noStrike" kern="1200" baseline="0" dirty="0" smtClean="0">
                          <a:solidFill>
                            <a:schemeClr val="dk1"/>
                          </a:solidFill>
                          <a:latin typeface="+mn-lt"/>
                          <a:ea typeface="+mn-ea"/>
                          <a:cs typeface="+mn-cs"/>
                        </a:rPr>
                        <a:t>partially </a:t>
                      </a:r>
                      <a:r>
                        <a:rPr lang="en-GB" sz="1300" b="0" i="0" u="none" strike="noStrike" kern="1200" baseline="0" dirty="0" smtClean="0">
                          <a:solidFill>
                            <a:schemeClr val="dk1"/>
                          </a:solidFill>
                          <a:latin typeface="+mn-lt"/>
                          <a:ea typeface="+mn-ea"/>
                          <a:cs typeface="+mn-cs"/>
                        </a:rPr>
                        <a:t>functions and is </a:t>
                      </a:r>
                      <a:r>
                        <a:rPr lang="en-GB" sz="1300" b="1" i="0" u="none" strike="noStrike" kern="1200" baseline="0" dirty="0" smtClean="0">
                          <a:solidFill>
                            <a:schemeClr val="dk1"/>
                          </a:solidFill>
                          <a:latin typeface="+mn-lt"/>
                          <a:ea typeface="+mn-ea"/>
                          <a:cs typeface="+mn-cs"/>
                        </a:rPr>
                        <a:t>adequately </a:t>
                      </a:r>
                      <a:r>
                        <a:rPr lang="en-GB" sz="1300" b="0" i="0" u="none" strike="noStrike" kern="1200" baseline="0" dirty="0" smtClean="0">
                          <a:solidFill>
                            <a:schemeClr val="dk1"/>
                          </a:solidFill>
                          <a:latin typeface="+mn-lt"/>
                          <a:ea typeface="+mn-ea"/>
                          <a:cs typeface="+mn-cs"/>
                        </a:rPr>
                        <a:t>presented </a:t>
                      </a: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creates </a:t>
                      </a:r>
                      <a:r>
                        <a:rPr lang="en-GB" sz="1300" b="0" i="0" u="none" strike="noStrike" kern="1200" baseline="0" dirty="0" smtClean="0">
                          <a:solidFill>
                            <a:schemeClr val="dk1"/>
                          </a:solidFill>
                          <a:latin typeface="+mn-lt"/>
                          <a:ea typeface="+mn-ea"/>
                          <a:cs typeface="+mn-cs"/>
                        </a:rPr>
                        <a:t>the solution, which functions </a:t>
                      </a:r>
                      <a:r>
                        <a:rPr lang="en-GB" sz="1300" b="1" i="0" u="none" strike="noStrike" kern="1200" baseline="0" dirty="0" smtClean="0">
                          <a:solidFill>
                            <a:schemeClr val="dk1"/>
                          </a:solidFill>
                          <a:latin typeface="+mn-lt"/>
                          <a:ea typeface="+mn-ea"/>
                          <a:cs typeface="+mn-cs"/>
                        </a:rPr>
                        <a:t>as intended </a:t>
                      </a:r>
                      <a:r>
                        <a:rPr lang="en-GB" sz="1300" b="0" i="0" u="none" strike="noStrike" kern="1200" baseline="0" dirty="0" smtClean="0">
                          <a:solidFill>
                            <a:schemeClr val="dk1"/>
                          </a:solidFill>
                          <a:latin typeface="+mn-lt"/>
                          <a:ea typeface="+mn-ea"/>
                          <a:cs typeface="+mn-cs"/>
                        </a:rPr>
                        <a:t>and is presented </a:t>
                      </a:r>
                      <a:r>
                        <a:rPr lang="en-GB" sz="1300" b="1" i="0" u="none" strike="noStrike" kern="1200" baseline="0" dirty="0" smtClean="0">
                          <a:solidFill>
                            <a:schemeClr val="dk1"/>
                          </a:solidFill>
                          <a:latin typeface="+mn-lt"/>
                          <a:ea typeface="+mn-ea"/>
                          <a:cs typeface="+mn-cs"/>
                        </a:rPr>
                        <a:t>appropriately </a:t>
                      </a:r>
                      <a:endParaRPr lang="en-GB" sz="1300" b="0" i="0" u="none" strike="noStrike" kern="1200" baseline="0" dirty="0" smtClean="0">
                        <a:solidFill>
                          <a:schemeClr val="dk1"/>
                        </a:solidFill>
                        <a:latin typeface="+mn-lt"/>
                        <a:ea typeface="+mn-ea"/>
                        <a:cs typeface="+mn-cs"/>
                      </a:endParaRPr>
                    </a:p>
                    <a:p>
                      <a:pPr algn="ctr"/>
                      <a:endParaRPr lang="en-GB" sz="800" b="0" i="0" u="none" strike="noStrike" kern="1200" baseline="0" dirty="0" smtClean="0">
                        <a:solidFill>
                          <a:schemeClr val="dk1"/>
                        </a:solidFill>
                        <a:latin typeface="+mj-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iii. follows the plan to </a:t>
                      </a:r>
                      <a:r>
                        <a:rPr lang="en-GB" sz="1300" b="1" i="0" u="none" strike="noStrike" kern="1200" baseline="0" dirty="0" smtClean="0">
                          <a:solidFill>
                            <a:schemeClr val="dk1"/>
                          </a:solidFill>
                          <a:latin typeface="+mn-lt"/>
                          <a:ea typeface="+mn-ea"/>
                          <a:cs typeface="+mn-cs"/>
                        </a:rPr>
                        <a:t>create </a:t>
                      </a:r>
                      <a:r>
                        <a:rPr lang="en-GB" sz="1300" b="0" i="0" u="none" strike="noStrike" kern="1200" baseline="0" dirty="0" smtClean="0">
                          <a:solidFill>
                            <a:schemeClr val="dk1"/>
                          </a:solidFill>
                          <a:latin typeface="+mn-lt"/>
                          <a:ea typeface="+mn-ea"/>
                          <a:cs typeface="+mn-cs"/>
                        </a:rPr>
                        <a:t>the solution, which functions as </a:t>
                      </a:r>
                      <a:r>
                        <a:rPr lang="en-GB" sz="1300" b="1" i="0" u="none" strike="noStrike" kern="1200" baseline="0" dirty="0" smtClean="0">
                          <a:solidFill>
                            <a:schemeClr val="dk1"/>
                          </a:solidFill>
                          <a:latin typeface="+mn-lt"/>
                          <a:ea typeface="+mn-ea"/>
                          <a:cs typeface="+mn-cs"/>
                        </a:rPr>
                        <a:t>intended </a:t>
                      </a:r>
                      <a:r>
                        <a:rPr lang="en-GB" sz="1300" b="0" i="0" u="none" strike="noStrike" kern="1200" baseline="0" dirty="0" smtClean="0">
                          <a:solidFill>
                            <a:schemeClr val="dk1"/>
                          </a:solidFill>
                          <a:latin typeface="+mn-lt"/>
                          <a:ea typeface="+mn-ea"/>
                          <a:cs typeface="+mn-cs"/>
                        </a:rPr>
                        <a:t>and is presented </a:t>
                      </a:r>
                      <a:r>
                        <a:rPr lang="en-GB" sz="1300" b="1" i="0" u="none" strike="noStrike" kern="1200" baseline="0" dirty="0" smtClean="0">
                          <a:solidFill>
                            <a:schemeClr val="dk1"/>
                          </a:solidFill>
                          <a:latin typeface="+mn-lt"/>
                          <a:ea typeface="+mn-ea"/>
                          <a:cs typeface="+mn-cs"/>
                        </a:rPr>
                        <a:t>appropriately </a:t>
                      </a:r>
                      <a:endParaRPr lang="en-GB" sz="1300" b="0" i="0" u="none" strike="noStrike" kern="1200" baseline="0" dirty="0" smtClean="0">
                        <a:solidFill>
                          <a:schemeClr val="dk1"/>
                        </a:solidFill>
                        <a:latin typeface="+mn-lt"/>
                        <a:ea typeface="+mn-ea"/>
                        <a:cs typeface="+mn-cs"/>
                      </a:endParaRPr>
                    </a:p>
                  </a:txBody>
                  <a:tcPr marL="73812" marR="73812" marT="0" marB="0" anchor="ctr"/>
                </a:tc>
                <a:extLst>
                  <a:ext uri="{0D108BD9-81ED-4DB2-BD59-A6C34878D82A}">
                    <a16:rowId xmlns:a16="http://schemas.microsoft.com/office/drawing/2014/main" val="1188974304"/>
                  </a:ext>
                </a:extLst>
              </a:tr>
              <a:tr h="1439968">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1600" dirty="0" smtClean="0"/>
                        <a:t>iv. present the solution as a whole. </a:t>
                      </a:r>
                    </a:p>
                  </a:txBody>
                  <a:tcPr marL="73812" marR="73812" marT="0" marB="0" anchor="ctr"/>
                </a:tc>
                <a:tc>
                  <a:txBody>
                    <a:bodyPr/>
                    <a:lstStyle/>
                    <a:p>
                      <a:pPr algn="ctr">
                        <a:spcAft>
                          <a:spcPts val="0"/>
                        </a:spcAft>
                      </a:pPr>
                      <a:r>
                        <a:rPr lang="en-GB" sz="1300" dirty="0" smtClean="0">
                          <a:effectLst/>
                          <a:latin typeface="+mj-lt"/>
                          <a:ea typeface="Calibri" panose="020F0502020204030204" pitchFamily="34" charset="0"/>
                          <a:cs typeface="Times New Roman" panose="02020603050405020304" pitchFamily="18" charset="0"/>
                        </a:rPr>
                        <a:t>Task 7</a:t>
                      </a:r>
                      <a:endParaRPr lang="en-GB" sz="1300" dirty="0">
                        <a:effectLst/>
                        <a:latin typeface="+mj-lt"/>
                        <a:ea typeface="Calibri" panose="020F0502020204030204" pitchFamily="34" charset="0"/>
                        <a:cs typeface="Times New Roman" panose="02020603050405020304" pitchFamily="18" charset="0"/>
                      </a:endParaRPr>
                    </a:p>
                  </a:txBody>
                  <a:tcPr marL="73812" marR="73812" marT="0" marB="0" anchor="ctr"/>
                </a:tc>
                <a:tc>
                  <a:txBody>
                    <a:bodyPr/>
                    <a:lstStyle/>
                    <a:p>
                      <a:pPr marL="0" marR="0" lvl="0" indent="0" algn="ctr" defTabSz="640080" rtl="0" eaLnBrk="1" fontAlgn="auto" latinLnBrk="0" hangingPunct="1">
                        <a:lnSpc>
                          <a:spcPct val="100000"/>
                        </a:lnSpc>
                        <a:spcBef>
                          <a:spcPts val="0"/>
                        </a:spcBef>
                        <a:spcAft>
                          <a:spcPts val="0"/>
                        </a:spcAft>
                        <a:buClrTx/>
                        <a:buSzTx/>
                        <a:buFontTx/>
                        <a:buNone/>
                        <a:tabLst/>
                        <a:defRPr/>
                      </a:pPr>
                      <a:r>
                        <a:rPr lang="en-GB" sz="1300" b="0" i="0" u="none" strike="noStrike" kern="1200" baseline="0" dirty="0" smtClean="0">
                          <a:solidFill>
                            <a:schemeClr val="dk1"/>
                          </a:solidFill>
                          <a:latin typeface="+mn-lt"/>
                          <a:ea typeface="+mn-ea"/>
                          <a:cs typeface="+mn-cs"/>
                        </a:rPr>
                        <a:t>iv. </a:t>
                      </a:r>
                      <a:r>
                        <a:rPr lang="en-GB" sz="1300" b="1" i="0" u="none" strike="noStrike" kern="1200" baseline="0" dirty="0" smtClean="0">
                          <a:solidFill>
                            <a:schemeClr val="dk1"/>
                          </a:solidFill>
                          <a:latin typeface="+mn-lt"/>
                          <a:ea typeface="+mn-ea"/>
                          <a:cs typeface="+mn-cs"/>
                        </a:rPr>
                        <a:t>states one change </a:t>
                      </a:r>
                      <a:r>
                        <a:rPr lang="en-GB" sz="1300" b="0" i="0" u="none" strike="noStrike" kern="1200" baseline="0" dirty="0" smtClean="0">
                          <a:solidFill>
                            <a:schemeClr val="dk1"/>
                          </a:solidFill>
                          <a:latin typeface="+mn-lt"/>
                          <a:ea typeface="+mn-ea"/>
                          <a:cs typeface="+mn-cs"/>
                        </a:rPr>
                        <a:t>made to the chosen design </a:t>
                      </a:r>
                      <a:r>
                        <a:rPr lang="en-GB" sz="1300" b="1" i="0" u="none" strike="noStrike" kern="1200" baseline="0" dirty="0" smtClean="0">
                          <a:solidFill>
                            <a:schemeClr val="dk1"/>
                          </a:solidFill>
                          <a:latin typeface="+mn-lt"/>
                          <a:ea typeface="+mn-ea"/>
                          <a:cs typeface="+mn-cs"/>
                        </a:rPr>
                        <a:t>or </a:t>
                      </a:r>
                      <a:r>
                        <a:rPr lang="en-GB" sz="1300" b="0" i="0" u="none" strike="noStrike" kern="1200" baseline="0" dirty="0" smtClean="0">
                          <a:solidFill>
                            <a:schemeClr val="dk1"/>
                          </a:solidFill>
                          <a:latin typeface="+mn-lt"/>
                          <a:ea typeface="+mn-ea"/>
                          <a:cs typeface="+mn-cs"/>
                        </a:rPr>
                        <a:t>plan when making the solution. </a:t>
                      </a: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iv. </a:t>
                      </a:r>
                      <a:r>
                        <a:rPr lang="en-GB" sz="1300" b="1" i="0" u="none" strike="noStrike" kern="1200" baseline="0" dirty="0" smtClean="0">
                          <a:solidFill>
                            <a:schemeClr val="dk1"/>
                          </a:solidFill>
                          <a:latin typeface="+mn-lt"/>
                          <a:ea typeface="+mn-ea"/>
                          <a:cs typeface="+mn-cs"/>
                        </a:rPr>
                        <a:t>states one change in detail </a:t>
                      </a:r>
                      <a:r>
                        <a:rPr lang="en-GB" sz="1300" b="0" i="0" u="none" strike="noStrike" kern="1200" baseline="0" dirty="0" smtClean="0">
                          <a:solidFill>
                            <a:schemeClr val="dk1"/>
                          </a:solidFill>
                          <a:latin typeface="+mn-lt"/>
                          <a:ea typeface="+mn-ea"/>
                          <a:cs typeface="+mn-cs"/>
                        </a:rPr>
                        <a:t>made to the chosen design </a:t>
                      </a:r>
                      <a:r>
                        <a:rPr lang="en-GB" sz="1300" b="1" i="0" u="none" strike="noStrike" kern="1200" baseline="0" dirty="0" smtClean="0">
                          <a:solidFill>
                            <a:schemeClr val="dk1"/>
                          </a:solidFill>
                          <a:latin typeface="+mn-lt"/>
                          <a:ea typeface="+mn-ea"/>
                          <a:cs typeface="+mn-cs"/>
                        </a:rPr>
                        <a:t>or </a:t>
                      </a:r>
                      <a:r>
                        <a:rPr lang="en-GB" sz="1300" b="0" i="0" u="none" strike="noStrike" kern="1200" baseline="0" dirty="0" smtClean="0">
                          <a:solidFill>
                            <a:schemeClr val="dk1"/>
                          </a:solidFill>
                          <a:latin typeface="+mn-lt"/>
                          <a:ea typeface="+mn-ea"/>
                          <a:cs typeface="+mn-cs"/>
                        </a:rPr>
                        <a:t>plan when making the solution.</a:t>
                      </a:r>
                    </a:p>
                    <a:p>
                      <a:pPr algn="ctr"/>
                      <a:endParaRPr lang="en-GB" sz="1300" b="0" i="0" u="none" strike="noStrike" kern="1200" baseline="0" dirty="0" smtClean="0">
                        <a:solidFill>
                          <a:schemeClr val="dk1"/>
                        </a:solidFill>
                        <a:latin typeface="+mj-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iv. </a:t>
                      </a:r>
                      <a:r>
                        <a:rPr lang="en-GB" sz="1300" b="1" i="0" u="none" strike="noStrike" kern="1200" baseline="0" dirty="0" smtClean="0">
                          <a:solidFill>
                            <a:schemeClr val="dk1"/>
                          </a:solidFill>
                          <a:latin typeface="+mn-lt"/>
                          <a:ea typeface="+mn-ea"/>
                          <a:cs typeface="+mn-cs"/>
                        </a:rPr>
                        <a:t>states one change </a:t>
                      </a:r>
                      <a:r>
                        <a:rPr lang="en-GB" sz="1300" b="0" i="0" u="none" strike="noStrike" kern="1200" baseline="0" dirty="0" smtClean="0">
                          <a:solidFill>
                            <a:schemeClr val="dk1"/>
                          </a:solidFill>
                          <a:latin typeface="+mn-lt"/>
                          <a:ea typeface="+mn-ea"/>
                          <a:cs typeface="+mn-cs"/>
                        </a:rPr>
                        <a:t>made to the chosen design </a:t>
                      </a:r>
                      <a:r>
                        <a:rPr lang="en-GB" sz="1300" b="1" i="0" u="none" strike="noStrike" kern="1200" baseline="0" dirty="0" smtClean="0">
                          <a:solidFill>
                            <a:schemeClr val="dk1"/>
                          </a:solidFill>
                          <a:latin typeface="+mn-lt"/>
                          <a:ea typeface="+mn-ea"/>
                          <a:cs typeface="+mn-cs"/>
                        </a:rPr>
                        <a:t>and </a:t>
                      </a:r>
                      <a:r>
                        <a:rPr lang="en-GB" sz="1300" b="0" i="0" u="none" strike="noStrike" kern="1200" baseline="0" dirty="0" smtClean="0">
                          <a:solidFill>
                            <a:schemeClr val="dk1"/>
                          </a:solidFill>
                          <a:latin typeface="+mn-lt"/>
                          <a:ea typeface="+mn-ea"/>
                          <a:cs typeface="+mn-cs"/>
                        </a:rPr>
                        <a:t>plan when making the solution. </a:t>
                      </a:r>
                    </a:p>
                    <a:p>
                      <a:pPr algn="ctr"/>
                      <a:endParaRPr lang="en-GB" sz="1300" b="0" i="0" u="none" strike="noStrike" kern="1200" baseline="0" dirty="0" smtClean="0">
                        <a:solidFill>
                          <a:schemeClr val="dk1"/>
                        </a:solidFill>
                        <a:latin typeface="+mj-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pPr algn="ctr"/>
                      <a:r>
                        <a:rPr lang="en-GB" sz="1300" b="0" i="0" u="none" strike="noStrike" kern="1200" baseline="0" dirty="0" smtClean="0">
                          <a:solidFill>
                            <a:schemeClr val="dk1"/>
                          </a:solidFill>
                          <a:latin typeface="+mn-lt"/>
                          <a:ea typeface="+mn-ea"/>
                          <a:cs typeface="+mn-cs"/>
                        </a:rPr>
                        <a:t>iv. </a:t>
                      </a:r>
                      <a:r>
                        <a:rPr lang="en-GB" sz="1300" b="1" i="0" u="none" strike="noStrike" kern="1200" baseline="0" dirty="0" smtClean="0">
                          <a:solidFill>
                            <a:schemeClr val="dk1"/>
                          </a:solidFill>
                          <a:latin typeface="+mn-lt"/>
                          <a:ea typeface="+mn-ea"/>
                          <a:cs typeface="+mn-cs"/>
                        </a:rPr>
                        <a:t>lists the changes </a:t>
                      </a:r>
                      <a:r>
                        <a:rPr lang="en-GB" sz="1300" b="0" i="0" u="none" strike="noStrike" kern="1200" baseline="0" dirty="0" smtClean="0">
                          <a:solidFill>
                            <a:schemeClr val="dk1"/>
                          </a:solidFill>
                          <a:latin typeface="+mn-lt"/>
                          <a:ea typeface="+mn-ea"/>
                          <a:cs typeface="+mn-cs"/>
                        </a:rPr>
                        <a:t>made to the chosen design and plan when making the solution 	</a:t>
                      </a:r>
                    </a:p>
                    <a:p>
                      <a:pPr algn="ctr"/>
                      <a:endParaRPr lang="en-GB" sz="1300" b="0" i="0" u="none" strike="noStrike" kern="1200" baseline="0" dirty="0" smtClean="0">
                        <a:solidFill>
                          <a:schemeClr val="dk1"/>
                        </a:solidFill>
                        <a:latin typeface="+mn-lt"/>
                        <a:ea typeface="+mn-ea"/>
                        <a:cs typeface="+mn-cs"/>
                      </a:endParaRPr>
                    </a:p>
                  </a:txBody>
                  <a:tcPr marL="73812" marR="73812" marT="0" marB="0" anchor="ctr"/>
                </a:tc>
                <a:extLst>
                  <a:ext uri="{0D108BD9-81ED-4DB2-BD59-A6C34878D82A}">
                    <a16:rowId xmlns:a16="http://schemas.microsoft.com/office/drawing/2014/main" val="1171334899"/>
                  </a:ext>
                </a:extLst>
              </a:tr>
              <a:tr h="479892">
                <a:tc>
                  <a:txBody>
                    <a:bodyPr/>
                    <a:lstStyle/>
                    <a:p>
                      <a:pPr algn="ctr">
                        <a:spcAft>
                          <a:spcPts val="0"/>
                        </a:spcAft>
                      </a:pPr>
                      <a:r>
                        <a:rPr lang="en-GB" sz="1800" dirty="0" smtClean="0">
                          <a:effectLst/>
                        </a:rPr>
                        <a:t>Teacher’s Comment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pPr algn="ctr">
                        <a:spcAft>
                          <a:spcPts val="0"/>
                        </a:spcAft>
                      </a:pPr>
                      <a:r>
                        <a:rPr lang="en-GB" sz="1300" dirty="0">
                          <a:effectLst/>
                        </a:rPr>
                        <a:t> </a:t>
                      </a: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4120142121"/>
                  </a:ext>
                </a:extLst>
              </a:tr>
            </a:tbl>
          </a:graphicData>
        </a:graphic>
      </p:graphicFrame>
      <p:sp>
        <p:nvSpPr>
          <p:cNvPr id="6" name="Rectangle 5"/>
          <p:cNvSpPr/>
          <p:nvPr/>
        </p:nvSpPr>
        <p:spPr>
          <a:xfrm>
            <a:off x="1766654" y="1405097"/>
            <a:ext cx="11475667" cy="24152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C: </a:t>
            </a:r>
          </a:p>
          <a:p>
            <a:pPr algn="ctr"/>
            <a:r>
              <a:rPr lang="en-GB" sz="2700" b="1" dirty="0">
                <a:solidFill>
                  <a:schemeClr val="bg1"/>
                </a:solidFill>
              </a:rPr>
              <a:t>Creating the Solution</a:t>
            </a:r>
            <a:endParaRPr lang="en-GB" sz="2342" dirty="0"/>
          </a:p>
          <a:p>
            <a:pPr algn="ctr"/>
            <a:r>
              <a:rPr lang="en-GB" sz="1575" dirty="0"/>
              <a:t>ii. demonstrate excellent technical skills when making the solution </a:t>
            </a:r>
          </a:p>
          <a:p>
            <a:pPr algn="ctr"/>
            <a:endParaRPr lang="en-GB" sz="1575" dirty="0"/>
          </a:p>
          <a:p>
            <a:pPr algn="ctr"/>
            <a:r>
              <a:rPr lang="en-GB" sz="1575" dirty="0"/>
              <a:t>iii. follow the plan to create the solution, which functions as intended list the changes made to the chosen design and plan when making the solution </a:t>
            </a:r>
          </a:p>
          <a:p>
            <a:pPr algn="ctr"/>
            <a:endParaRPr lang="en-GB" sz="1575" dirty="0"/>
          </a:p>
          <a:p>
            <a:pPr algn="ctr"/>
            <a:r>
              <a:rPr lang="en-GB" sz="1575" dirty="0"/>
              <a:t>iv. present the solution as a whole. </a:t>
            </a:r>
          </a:p>
          <a:p>
            <a:pPr marL="321412" indent="-321412" algn="ctr">
              <a:buFont typeface="Arial" panose="020B0604020202020204" pitchFamily="34" charset="0"/>
              <a:buChar char="•"/>
            </a:pPr>
            <a:endParaRPr lang="en-GB" sz="1575" dirty="0">
              <a:solidFill>
                <a:schemeClr val="bg1"/>
              </a:solidFill>
            </a:endParaRPr>
          </a:p>
        </p:txBody>
      </p:sp>
    </p:spTree>
    <p:extLst>
      <p:ext uri="{BB962C8B-B14F-4D97-AF65-F5344CB8AC3E}">
        <p14:creationId xmlns:p14="http://schemas.microsoft.com/office/powerpoint/2010/main" val="598472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t>Evaluating</a:t>
            </a:r>
            <a:endParaRPr lang="en-GB" b="1" dirty="0"/>
          </a:p>
        </p:txBody>
      </p:sp>
      <p:sp>
        <p:nvSpPr>
          <p:cNvPr id="6" name="Subtitle 5"/>
          <p:cNvSpPr>
            <a:spLocks noGrp="1"/>
          </p:cNvSpPr>
          <p:nvPr>
            <p:ph type="subTitle" idx="1"/>
          </p:nvPr>
        </p:nvSpPr>
        <p:spPr>
          <a:xfrm>
            <a:off x="4964830" y="6933182"/>
            <a:ext cx="9074703" cy="2148820"/>
          </a:xfrm>
        </p:spPr>
        <p:txBody>
          <a:bodyPr/>
          <a:lstStyle/>
          <a:p>
            <a:r>
              <a:rPr lang="en-GB" dirty="0" smtClean="0"/>
              <a:t>Criteria D</a:t>
            </a:r>
            <a:endParaRPr lang="en-GB" dirty="0"/>
          </a:p>
        </p:txBody>
      </p:sp>
      <p:sp>
        <p:nvSpPr>
          <p:cNvPr id="4" name="Slide Number Placeholder 3"/>
          <p:cNvSpPr>
            <a:spLocks noGrp="1"/>
          </p:cNvSpPr>
          <p:nvPr>
            <p:ph type="sldNum" sz="quarter" idx="12"/>
          </p:nvPr>
        </p:nvSpPr>
        <p:spPr/>
        <p:txBody>
          <a:bodyPr/>
          <a:lstStyle/>
          <a:p>
            <a:fld id="{AB3C4260-636D-4092-8505-FAD6DC5A21E2}" type="slidenum">
              <a:rPr lang="en-GB" smtClean="0"/>
              <a:t>28</a:t>
            </a:fld>
            <a:endParaRPr lang="en-GB"/>
          </a:p>
        </p:txBody>
      </p:sp>
    </p:spTree>
    <p:extLst>
      <p:ext uri="{BB962C8B-B14F-4D97-AF65-F5344CB8AC3E}">
        <p14:creationId xmlns:p14="http://schemas.microsoft.com/office/powerpoint/2010/main" val="1045417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C4260-636D-4092-8505-FAD6DC5A21E2}" type="slidenum">
              <a:rPr lang="en-GB" smtClean="0"/>
              <a:t>29</a:t>
            </a:fld>
            <a:endParaRPr lang="en-GB"/>
          </a:p>
        </p:txBody>
      </p:sp>
      <p:sp>
        <p:nvSpPr>
          <p:cNvPr id="13" name="Title 1"/>
          <p:cNvSpPr txBox="1">
            <a:spLocks/>
          </p:cNvSpPr>
          <p:nvPr/>
        </p:nvSpPr>
        <p:spPr>
          <a:xfrm>
            <a:off x="2018157" y="834700"/>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5814" dirty="0"/>
              <a:t>Areas of assessment</a:t>
            </a:r>
          </a:p>
        </p:txBody>
      </p:sp>
      <p:sp>
        <p:nvSpPr>
          <p:cNvPr id="8" name="Rectangle 7"/>
          <p:cNvSpPr/>
          <p:nvPr/>
        </p:nvSpPr>
        <p:spPr>
          <a:xfrm>
            <a:off x="1207935" y="2267287"/>
            <a:ext cx="12831599" cy="4445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99" b="1" u="sng" dirty="0">
                <a:solidFill>
                  <a:schemeClr val="bg1"/>
                </a:solidFill>
              </a:rPr>
              <a:t>Criterion D: </a:t>
            </a:r>
          </a:p>
          <a:p>
            <a:pPr algn="ctr"/>
            <a:r>
              <a:rPr lang="en-GB" sz="3599" b="1" dirty="0">
                <a:solidFill>
                  <a:schemeClr val="bg1"/>
                </a:solidFill>
              </a:rPr>
              <a:t>Evaluating</a:t>
            </a:r>
          </a:p>
          <a:p>
            <a:pPr algn="ctr"/>
            <a:endParaRPr lang="en-GB" sz="2342" b="1" dirty="0">
              <a:solidFill>
                <a:schemeClr val="bg1"/>
              </a:solidFill>
            </a:endParaRPr>
          </a:p>
          <a:p>
            <a:pPr algn="ctr"/>
            <a:r>
              <a:rPr lang="en-GB" sz="1800" dirty="0"/>
              <a:t> </a:t>
            </a:r>
          </a:p>
          <a:p>
            <a:pPr algn="ctr"/>
            <a:endParaRPr lang="en-GB" sz="1800" dirty="0"/>
          </a:p>
          <a:p>
            <a:pPr algn="ctr"/>
            <a:r>
              <a:rPr lang="en-GB" sz="1800" dirty="0" err="1"/>
              <a:t>i</a:t>
            </a:r>
            <a:r>
              <a:rPr lang="en-GB" sz="1800" dirty="0"/>
              <a:t>. outline simple, relevant testing methods, which generate data, to measure the success of the solution </a:t>
            </a:r>
          </a:p>
          <a:p>
            <a:pPr algn="ctr"/>
            <a:endParaRPr lang="en-GB" sz="1800" dirty="0"/>
          </a:p>
          <a:p>
            <a:pPr algn="ctr"/>
            <a:r>
              <a:rPr lang="en-GB" sz="1800" dirty="0"/>
              <a:t>ii. outline the success of the solution against the design specification </a:t>
            </a:r>
          </a:p>
          <a:p>
            <a:pPr algn="ctr"/>
            <a:endParaRPr lang="en-GB" sz="1800" dirty="0"/>
          </a:p>
          <a:p>
            <a:pPr algn="ctr"/>
            <a:r>
              <a:rPr lang="en-GB" sz="1800" dirty="0"/>
              <a:t>iii. outline how the solution could be improved </a:t>
            </a:r>
          </a:p>
        </p:txBody>
      </p:sp>
    </p:spTree>
    <p:extLst>
      <p:ext uri="{BB962C8B-B14F-4D97-AF65-F5344CB8AC3E}">
        <p14:creationId xmlns:p14="http://schemas.microsoft.com/office/powerpoint/2010/main" val="3254756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C4260-636D-4092-8505-FAD6DC5A21E2}" type="slidenum">
              <a:rPr lang="en-GB" smtClean="0"/>
              <a:t>3</a:t>
            </a:fld>
            <a:endParaRPr lang="en-GB"/>
          </a:p>
        </p:txBody>
      </p:sp>
      <p:sp>
        <p:nvSpPr>
          <p:cNvPr id="12" name="Content Placeholder 2"/>
          <p:cNvSpPr txBox="1">
            <a:spLocks/>
          </p:cNvSpPr>
          <p:nvPr/>
        </p:nvSpPr>
        <p:spPr>
          <a:xfrm>
            <a:off x="2018152" y="2015209"/>
            <a:ext cx="12021377" cy="2000515"/>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2250" b="1" dirty="0">
                <a:solidFill>
                  <a:srgbClr val="FF0000"/>
                </a:solidFill>
              </a:rPr>
              <a:t>Programming a robotic system can have different perspectives, that affect the way it functions.</a:t>
            </a:r>
          </a:p>
        </p:txBody>
      </p:sp>
      <p:sp>
        <p:nvSpPr>
          <p:cNvPr id="13" name="Title 1"/>
          <p:cNvSpPr txBox="1">
            <a:spLocks/>
          </p:cNvSpPr>
          <p:nvPr/>
        </p:nvSpPr>
        <p:spPr>
          <a:xfrm>
            <a:off x="2018152" y="3143369"/>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GB" sz="5814" b="1" dirty="0"/>
              <a:t>Inquiry questions</a:t>
            </a:r>
          </a:p>
        </p:txBody>
      </p:sp>
      <p:sp>
        <p:nvSpPr>
          <p:cNvPr id="14" name="Content Placeholder 2"/>
          <p:cNvSpPr txBox="1">
            <a:spLocks/>
          </p:cNvSpPr>
          <p:nvPr/>
        </p:nvSpPr>
        <p:spPr>
          <a:xfrm>
            <a:off x="2018149" y="4156453"/>
            <a:ext cx="12021377" cy="1974863"/>
          </a:xfrm>
          <a:prstGeom prst="rect">
            <a:avLst/>
          </a:prstGeom>
        </p:spPr>
        <p:txBody>
          <a:bodyPr vert="horz" lIns="132921" tIns="66460" rIns="132921" bIns="6646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2025" b="1" u="sng" dirty="0">
                <a:solidFill>
                  <a:schemeClr val="tx1"/>
                </a:solidFill>
              </a:rPr>
              <a:t>Factual</a:t>
            </a:r>
            <a:r>
              <a:rPr lang="en-GB" sz="2025" dirty="0">
                <a:solidFill>
                  <a:schemeClr val="tx1"/>
                </a:solidFill>
              </a:rPr>
              <a:t> </a:t>
            </a:r>
          </a:p>
          <a:p>
            <a:r>
              <a:rPr lang="en-GB" sz="2025" dirty="0">
                <a:solidFill>
                  <a:schemeClr val="tx1"/>
                </a:solidFill>
              </a:rPr>
              <a:t>What can Robots do today?</a:t>
            </a:r>
          </a:p>
          <a:p>
            <a:r>
              <a:rPr lang="en-GB" sz="2025" dirty="0">
                <a:solidFill>
                  <a:schemeClr val="tx1"/>
                </a:solidFill>
              </a:rPr>
              <a:t>What are the advantages and disadvantages of using Robots</a:t>
            </a:r>
          </a:p>
          <a:p>
            <a:pPr marL="0" indent="0">
              <a:buNone/>
            </a:pPr>
            <a:r>
              <a:rPr lang="en-GB" sz="2025" b="1" u="sng" dirty="0">
                <a:solidFill>
                  <a:schemeClr val="tx1"/>
                </a:solidFill>
              </a:rPr>
              <a:t>Conceptual</a:t>
            </a:r>
            <a:r>
              <a:rPr lang="en-GB" sz="2025" dirty="0">
                <a:solidFill>
                  <a:schemeClr val="tx1"/>
                </a:solidFill>
              </a:rPr>
              <a:t> </a:t>
            </a:r>
          </a:p>
          <a:p>
            <a:r>
              <a:rPr lang="en-GB" sz="2025" dirty="0">
                <a:solidFill>
                  <a:schemeClr val="tx1"/>
                </a:solidFill>
              </a:rPr>
              <a:t>How can we program the EV3 robots?</a:t>
            </a:r>
          </a:p>
          <a:p>
            <a:r>
              <a:rPr lang="en-GB" sz="2025" dirty="0">
                <a:solidFill>
                  <a:schemeClr val="tx1"/>
                </a:solidFill>
              </a:rPr>
              <a:t>How can we assemble an EV3 Robot?</a:t>
            </a:r>
          </a:p>
          <a:p>
            <a:pPr marL="0" indent="0">
              <a:buNone/>
            </a:pPr>
            <a:r>
              <a:rPr lang="en-GB" sz="2025" b="1" u="sng" dirty="0">
                <a:solidFill>
                  <a:schemeClr val="tx1"/>
                </a:solidFill>
              </a:rPr>
              <a:t>Debatable</a:t>
            </a:r>
          </a:p>
          <a:p>
            <a:r>
              <a:rPr lang="en-GB" sz="2025" dirty="0" smtClean="0">
                <a:solidFill>
                  <a:schemeClr val="tx1"/>
                </a:solidFill>
              </a:rPr>
              <a:t> </a:t>
            </a:r>
            <a:endParaRPr lang="en-GB" sz="2025" dirty="0">
              <a:solidFill>
                <a:schemeClr val="tx1"/>
              </a:solidFill>
            </a:endParaRPr>
          </a:p>
        </p:txBody>
      </p:sp>
      <p:sp>
        <p:nvSpPr>
          <p:cNvPr id="15" name="Title 1"/>
          <p:cNvSpPr txBox="1">
            <a:spLocks/>
          </p:cNvSpPr>
          <p:nvPr/>
        </p:nvSpPr>
        <p:spPr>
          <a:xfrm>
            <a:off x="2018148" y="8048388"/>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GB" sz="5814" b="1" dirty="0"/>
              <a:t>CONCEPTS</a:t>
            </a:r>
          </a:p>
        </p:txBody>
      </p:sp>
      <p:sp>
        <p:nvSpPr>
          <p:cNvPr id="16" name="Content Placeholder 2"/>
          <p:cNvSpPr txBox="1">
            <a:spLocks/>
          </p:cNvSpPr>
          <p:nvPr/>
        </p:nvSpPr>
        <p:spPr>
          <a:xfrm>
            <a:off x="2018149" y="7538828"/>
            <a:ext cx="12021377" cy="2000515"/>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endParaRPr lang="en-GB" sz="2035" dirty="0">
              <a:solidFill>
                <a:srgbClr val="FF0000"/>
              </a:solidFill>
            </a:endParaRPr>
          </a:p>
        </p:txBody>
      </p:sp>
      <p:sp>
        <p:nvSpPr>
          <p:cNvPr id="17" name="Title 1"/>
          <p:cNvSpPr txBox="1">
            <a:spLocks/>
          </p:cNvSpPr>
          <p:nvPr/>
        </p:nvSpPr>
        <p:spPr>
          <a:xfrm>
            <a:off x="2018156" y="1063237"/>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GB" sz="5814" b="1" dirty="0"/>
              <a:t>Statement of inquiry</a:t>
            </a:r>
          </a:p>
        </p:txBody>
      </p:sp>
      <p:sp>
        <p:nvSpPr>
          <p:cNvPr id="2" name="Rectangle 1"/>
          <p:cNvSpPr/>
          <p:nvPr/>
        </p:nvSpPr>
        <p:spPr>
          <a:xfrm>
            <a:off x="2018150" y="9076028"/>
            <a:ext cx="10346320" cy="1534010"/>
          </a:xfrm>
          <a:prstGeom prst="rect">
            <a:avLst/>
          </a:prstGeom>
          <a:solidFill>
            <a:schemeClr val="bg1"/>
          </a:solidFill>
        </p:spPr>
        <p:txBody>
          <a:bodyPr wrap="square">
            <a:spAutoFit/>
          </a:bodyPr>
          <a:lstStyle/>
          <a:p>
            <a:r>
              <a:rPr lang="en-GB" sz="2342" b="1" dirty="0">
                <a:latin typeface="Trebuchet MS" panose="020B0603020202020204" pitchFamily="34" charset="0"/>
              </a:rPr>
              <a:t>KEY CONCEPT: </a:t>
            </a:r>
            <a:r>
              <a:rPr lang="en-GB" sz="2342" dirty="0">
                <a:solidFill>
                  <a:srgbClr val="FF0000"/>
                </a:solidFill>
                <a:latin typeface="Trebuchet MS" panose="020B0603020202020204" pitchFamily="34" charset="0"/>
              </a:rPr>
              <a:t>Systems</a:t>
            </a:r>
          </a:p>
          <a:p>
            <a:r>
              <a:rPr lang="en-GB" sz="2342" b="1" dirty="0">
                <a:latin typeface="Trebuchet MS" panose="020B0603020202020204" pitchFamily="34" charset="0"/>
              </a:rPr>
              <a:t>RELATED CONCEPTS</a:t>
            </a:r>
            <a:r>
              <a:rPr lang="en-GB" sz="2342" dirty="0">
                <a:latin typeface="Trebuchet MS" panose="020B0603020202020204" pitchFamily="34" charset="0"/>
              </a:rPr>
              <a:t>: </a:t>
            </a:r>
            <a:r>
              <a:rPr lang="en-GB" sz="2342" dirty="0">
                <a:solidFill>
                  <a:srgbClr val="FF0000"/>
                </a:solidFill>
                <a:latin typeface="Trebuchet MS" panose="020B0603020202020204" pitchFamily="34" charset="0"/>
              </a:rPr>
              <a:t>Collaboration , Function</a:t>
            </a:r>
          </a:p>
          <a:p>
            <a:r>
              <a:rPr lang="en-GB" sz="2342" b="1" dirty="0">
                <a:latin typeface="Trebuchet MS" panose="020B0603020202020204" pitchFamily="34" charset="0"/>
              </a:rPr>
              <a:t>GLOBAL CONTEXT: </a:t>
            </a:r>
            <a:r>
              <a:rPr lang="en-GB" sz="2342" b="1" dirty="0"/>
              <a:t>Scientific and Technical innovation</a:t>
            </a:r>
            <a:endParaRPr lang="en-GB" sz="2342" dirty="0"/>
          </a:p>
          <a:p>
            <a:r>
              <a:rPr lang="en-GB" sz="2342" dirty="0"/>
              <a:t>- </a:t>
            </a:r>
            <a:r>
              <a:rPr lang="en-GB" sz="2342" dirty="0">
                <a:solidFill>
                  <a:srgbClr val="FF0000"/>
                </a:solidFill>
              </a:rPr>
              <a:t>Systems</a:t>
            </a:r>
            <a:r>
              <a:rPr lang="en-GB" sz="2342" dirty="0"/>
              <a:t>, models, methods; products, processes and solutions</a:t>
            </a:r>
          </a:p>
        </p:txBody>
      </p:sp>
    </p:spTree>
    <p:extLst>
      <p:ext uri="{BB962C8B-B14F-4D97-AF65-F5344CB8AC3E}">
        <p14:creationId xmlns:p14="http://schemas.microsoft.com/office/powerpoint/2010/main" val="625287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101" y="106908"/>
            <a:ext cx="12921354" cy="879791"/>
          </a:xfrm>
        </p:spPr>
        <p:txBody>
          <a:bodyPr>
            <a:normAutofit/>
          </a:bodyPr>
          <a:lstStyle/>
          <a:p>
            <a:r>
              <a:rPr lang="en-GB" sz="4499" b="1" dirty="0">
                <a:solidFill>
                  <a:srgbClr val="FF0000"/>
                </a:solidFill>
              </a:rPr>
              <a:t>TASK 8: TESTING</a:t>
            </a:r>
          </a:p>
        </p:txBody>
      </p:sp>
      <p:sp>
        <p:nvSpPr>
          <p:cNvPr id="3" name="Content Placeholder 2"/>
          <p:cNvSpPr>
            <a:spLocks noGrp="1"/>
          </p:cNvSpPr>
          <p:nvPr>
            <p:ph idx="1"/>
          </p:nvPr>
        </p:nvSpPr>
        <p:spPr>
          <a:xfrm>
            <a:off x="1567101" y="738522"/>
            <a:ext cx="12030352" cy="933125"/>
          </a:xfrm>
        </p:spPr>
        <p:txBody>
          <a:bodyPr>
            <a:normAutofit/>
          </a:bodyPr>
          <a:lstStyle/>
          <a:p>
            <a:pPr marL="0" indent="0">
              <a:buNone/>
            </a:pPr>
            <a:r>
              <a:rPr lang="en-GB" sz="2025" b="1" dirty="0">
                <a:solidFill>
                  <a:srgbClr val="FF0000"/>
                </a:solidFill>
              </a:rPr>
              <a:t>Take a picture of your Testing Document and place it below. Thereafter answer the questions on the sides.</a:t>
            </a:r>
          </a:p>
        </p:txBody>
      </p:sp>
      <p:sp>
        <p:nvSpPr>
          <p:cNvPr id="4" name="Slide Number Placeholder 3"/>
          <p:cNvSpPr>
            <a:spLocks noGrp="1"/>
          </p:cNvSpPr>
          <p:nvPr>
            <p:ph type="sldNum" sz="quarter" idx="12"/>
          </p:nvPr>
        </p:nvSpPr>
        <p:spPr/>
        <p:txBody>
          <a:bodyPr/>
          <a:lstStyle/>
          <a:p>
            <a:fld id="{7B85792E-481A-4051-802C-54D3BAF5C145}" type="slidenum">
              <a:rPr lang="en-GB" smtClean="0"/>
              <a:t>30</a:t>
            </a:fld>
            <a:endParaRPr lang="en-GB"/>
          </a:p>
        </p:txBody>
      </p:sp>
      <p:sp>
        <p:nvSpPr>
          <p:cNvPr id="9" name="Content Placeholder 2"/>
          <p:cNvSpPr txBox="1">
            <a:spLocks/>
          </p:cNvSpPr>
          <p:nvPr/>
        </p:nvSpPr>
        <p:spPr>
          <a:xfrm>
            <a:off x="7319949" y="9007148"/>
            <a:ext cx="6277504" cy="1665907"/>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lgn="ctr">
              <a:buNone/>
            </a:pPr>
            <a:r>
              <a:rPr lang="en-GB" sz="1350" b="1" dirty="0"/>
              <a:t>What was the total number of times you tested your program in this project?</a:t>
            </a:r>
          </a:p>
          <a:p>
            <a:pPr marL="0" indent="0" algn="ctr">
              <a:buNone/>
            </a:pPr>
            <a:r>
              <a:rPr lang="en-GB" sz="2250" b="1" dirty="0"/>
              <a:t>TOTAL TESTS:</a:t>
            </a:r>
          </a:p>
          <a:p>
            <a:pPr marL="0" indent="0" algn="ctr">
              <a:buNone/>
            </a:pPr>
            <a:endParaRPr lang="en-GB" sz="2250" b="1" dirty="0"/>
          </a:p>
        </p:txBody>
      </p:sp>
      <p:sp>
        <p:nvSpPr>
          <p:cNvPr id="11" name="Rectangle 10"/>
          <p:cNvSpPr/>
          <p:nvPr/>
        </p:nvSpPr>
        <p:spPr>
          <a:xfrm>
            <a:off x="628151" y="1905960"/>
            <a:ext cx="6469424" cy="8767097"/>
          </a:xfrm>
          <a:prstGeom prst="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49" b="1" dirty="0">
                <a:solidFill>
                  <a:srgbClr val="FF0000"/>
                </a:solidFill>
              </a:rPr>
              <a:t>IMAGE OF YOUR TESTING SHEET.</a:t>
            </a:r>
          </a:p>
        </p:txBody>
      </p:sp>
      <p:graphicFrame>
        <p:nvGraphicFramePr>
          <p:cNvPr id="7" name="Table 6"/>
          <p:cNvGraphicFramePr>
            <a:graphicFrameLocks noGrp="1"/>
          </p:cNvGraphicFramePr>
          <p:nvPr>
            <p:extLst>
              <p:ext uri="{D42A27DB-BD31-4B8C-83A1-F6EECF244321}">
                <p14:modId xmlns:p14="http://schemas.microsoft.com/office/powerpoint/2010/main" val="3467107239"/>
              </p:ext>
            </p:extLst>
          </p:nvPr>
        </p:nvGraphicFramePr>
        <p:xfrm>
          <a:off x="7319951" y="1905959"/>
          <a:ext cx="7037094" cy="6771017"/>
        </p:xfrm>
        <a:graphic>
          <a:graphicData uri="http://schemas.openxmlformats.org/drawingml/2006/table">
            <a:tbl>
              <a:tblPr firstRow="1" bandRow="1">
                <a:tableStyleId>{5C22544A-7EE6-4342-B048-85BDC9FD1C3A}</a:tableStyleId>
              </a:tblPr>
              <a:tblGrid>
                <a:gridCol w="2345698">
                  <a:extLst>
                    <a:ext uri="{9D8B030D-6E8A-4147-A177-3AD203B41FA5}">
                      <a16:colId xmlns:a16="http://schemas.microsoft.com/office/drawing/2014/main" val="3513740718"/>
                    </a:ext>
                  </a:extLst>
                </a:gridCol>
                <a:gridCol w="2345698">
                  <a:extLst>
                    <a:ext uri="{9D8B030D-6E8A-4147-A177-3AD203B41FA5}">
                      <a16:colId xmlns:a16="http://schemas.microsoft.com/office/drawing/2014/main" val="799156681"/>
                    </a:ext>
                  </a:extLst>
                </a:gridCol>
                <a:gridCol w="2345698">
                  <a:extLst>
                    <a:ext uri="{9D8B030D-6E8A-4147-A177-3AD203B41FA5}">
                      <a16:colId xmlns:a16="http://schemas.microsoft.com/office/drawing/2014/main" val="3128243747"/>
                    </a:ext>
                  </a:extLst>
                </a:gridCol>
              </a:tblGrid>
              <a:tr h="1341815">
                <a:tc>
                  <a:txBody>
                    <a:bodyPr/>
                    <a:lstStyle/>
                    <a:p>
                      <a:pPr algn="ctr"/>
                      <a:r>
                        <a:rPr lang="en-GB" sz="1800" dirty="0" smtClean="0"/>
                        <a:t>Testing method</a:t>
                      </a:r>
                    </a:p>
                    <a:p>
                      <a:pPr marL="0" marR="0" lvl="0" indent="0" algn="ctr" defTabSz="640080" rtl="0" eaLnBrk="1" fontAlgn="auto" latinLnBrk="0" hangingPunct="1">
                        <a:lnSpc>
                          <a:spcPct val="100000"/>
                        </a:lnSpc>
                        <a:spcBef>
                          <a:spcPts val="0"/>
                        </a:spcBef>
                        <a:spcAft>
                          <a:spcPts val="0"/>
                        </a:spcAft>
                        <a:buClrTx/>
                        <a:buSzTx/>
                        <a:buFontTx/>
                        <a:buNone/>
                        <a:tabLst/>
                        <a:defRPr/>
                      </a:pPr>
                      <a:r>
                        <a:rPr lang="en-GB" sz="1300" b="0" dirty="0" smtClean="0"/>
                        <a:t>(Explain the different ways you tested your Robot and program?)</a:t>
                      </a:r>
                    </a:p>
                    <a:p>
                      <a:pPr algn="ctr"/>
                      <a:endParaRPr lang="en-GB" sz="1800" dirty="0"/>
                    </a:p>
                  </a:txBody>
                  <a:tcPr marL="102855" marR="102855" marT="51427" marB="51427" anchor="ctr"/>
                </a:tc>
                <a:tc>
                  <a:txBody>
                    <a:bodyPr/>
                    <a:lstStyle/>
                    <a:p>
                      <a:pPr algn="ctr"/>
                      <a:r>
                        <a:rPr lang="en-GB" sz="1800" dirty="0" smtClean="0"/>
                        <a:t>How good</a:t>
                      </a:r>
                      <a:r>
                        <a:rPr lang="en-GB" sz="1800" baseline="0" dirty="0" smtClean="0"/>
                        <a:t> of a testing method was this? (scale between 0 – 5)</a:t>
                      </a:r>
                      <a:endParaRPr lang="en-GB" sz="1800" dirty="0"/>
                    </a:p>
                  </a:txBody>
                  <a:tcPr marL="102855" marR="102855" marT="51427" marB="51427" anchor="ctr"/>
                </a:tc>
                <a:tc>
                  <a:txBody>
                    <a:bodyPr/>
                    <a:lstStyle/>
                    <a:p>
                      <a:pPr algn="ctr"/>
                      <a:r>
                        <a:rPr lang="en-GB" sz="1800" dirty="0" smtClean="0"/>
                        <a:t>Explain</a:t>
                      </a:r>
                      <a:r>
                        <a:rPr lang="en-GB" sz="1800" baseline="0" dirty="0" smtClean="0"/>
                        <a:t> why?</a:t>
                      </a:r>
                      <a:endParaRPr lang="en-GB" sz="1800" dirty="0"/>
                    </a:p>
                  </a:txBody>
                  <a:tcPr marL="102855" marR="102855" marT="51427" marB="51427" anchor="ctr"/>
                </a:tc>
                <a:extLst>
                  <a:ext uri="{0D108BD9-81ED-4DB2-BD59-A6C34878D82A}">
                    <a16:rowId xmlns:a16="http://schemas.microsoft.com/office/drawing/2014/main" val="326749343"/>
                  </a:ext>
                </a:extLst>
              </a:tr>
              <a:tr h="1542823">
                <a:tc>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a:p>
                  </a:txBody>
                  <a:tcPr marL="102855" marR="102855" marT="51427" marB="51427"/>
                </a:tc>
                <a:tc>
                  <a:txBody>
                    <a:bodyPr/>
                    <a:lstStyle/>
                    <a:p>
                      <a:endParaRPr lang="en-GB" sz="1600" dirty="0"/>
                    </a:p>
                  </a:txBody>
                  <a:tcPr marL="102855" marR="102855" marT="51427" marB="51427"/>
                </a:tc>
                <a:tc>
                  <a:txBody>
                    <a:bodyPr/>
                    <a:lstStyle/>
                    <a:p>
                      <a:endParaRPr lang="en-GB" sz="1600"/>
                    </a:p>
                  </a:txBody>
                  <a:tcPr marL="102855" marR="102855" marT="51427" marB="51427"/>
                </a:tc>
                <a:extLst>
                  <a:ext uri="{0D108BD9-81ED-4DB2-BD59-A6C34878D82A}">
                    <a16:rowId xmlns:a16="http://schemas.microsoft.com/office/drawing/2014/main" val="1355842475"/>
                  </a:ext>
                </a:extLst>
              </a:tr>
              <a:tr h="1782818">
                <a:tc>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a:p>
                  </a:txBody>
                  <a:tcPr marL="102855" marR="102855" marT="51427" marB="51427"/>
                </a:tc>
                <a:tc>
                  <a:txBody>
                    <a:bodyPr/>
                    <a:lstStyle/>
                    <a:p>
                      <a:endParaRPr lang="en-GB" sz="1600" dirty="0"/>
                    </a:p>
                  </a:txBody>
                  <a:tcPr marL="102855" marR="102855" marT="51427" marB="51427"/>
                </a:tc>
                <a:tc>
                  <a:txBody>
                    <a:bodyPr/>
                    <a:lstStyle/>
                    <a:p>
                      <a:endParaRPr lang="en-GB" sz="1600"/>
                    </a:p>
                  </a:txBody>
                  <a:tcPr marL="102855" marR="102855" marT="51427" marB="51427"/>
                </a:tc>
                <a:extLst>
                  <a:ext uri="{0D108BD9-81ED-4DB2-BD59-A6C34878D82A}">
                    <a16:rowId xmlns:a16="http://schemas.microsoft.com/office/drawing/2014/main" val="3158694555"/>
                  </a:ext>
                </a:extLst>
              </a:tr>
              <a:tr h="2022813">
                <a:tc>
                  <a:txBody>
                    <a:body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a:p>
                  </a:txBody>
                  <a:tcPr marL="102855" marR="102855" marT="51427" marB="51427"/>
                </a:tc>
                <a:tc>
                  <a:txBody>
                    <a:bodyPr/>
                    <a:lstStyle/>
                    <a:p>
                      <a:endParaRPr lang="en-GB" sz="1600"/>
                    </a:p>
                  </a:txBody>
                  <a:tcPr marL="102855" marR="102855" marT="51427" marB="51427"/>
                </a:tc>
                <a:tc>
                  <a:txBody>
                    <a:bodyPr/>
                    <a:lstStyle/>
                    <a:p>
                      <a:endParaRPr lang="en-GB" sz="1600" dirty="0"/>
                    </a:p>
                  </a:txBody>
                  <a:tcPr marL="102855" marR="102855" marT="51427" marB="51427"/>
                </a:tc>
                <a:extLst>
                  <a:ext uri="{0D108BD9-81ED-4DB2-BD59-A6C34878D82A}">
                    <a16:rowId xmlns:a16="http://schemas.microsoft.com/office/drawing/2014/main" val="63134978"/>
                  </a:ext>
                </a:extLst>
              </a:tr>
            </a:tbl>
          </a:graphicData>
        </a:graphic>
      </p:graphicFrame>
    </p:spTree>
    <p:extLst>
      <p:ext uri="{BB962C8B-B14F-4D97-AF65-F5344CB8AC3E}">
        <p14:creationId xmlns:p14="http://schemas.microsoft.com/office/powerpoint/2010/main" val="792508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31</a:t>
            </a:fld>
            <a:endParaRPr lang="en-GB"/>
          </a:p>
        </p:txBody>
      </p:sp>
      <p:sp>
        <p:nvSpPr>
          <p:cNvPr id="4" name="Title 1"/>
          <p:cNvSpPr txBox="1">
            <a:spLocks/>
          </p:cNvSpPr>
          <p:nvPr/>
        </p:nvSpPr>
        <p:spPr>
          <a:xfrm>
            <a:off x="1394846" y="436387"/>
            <a:ext cx="13232430" cy="1354174"/>
          </a:xfrm>
          <a:prstGeom prst="rect">
            <a:avLst/>
          </a:prstGeom>
        </p:spPr>
        <p:txBody>
          <a:bodyPr vert="horz" lIns="132921" tIns="66460" rIns="132921" bIns="66460" rtlCol="0" anchor="t">
            <a:no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9: </a:t>
            </a:r>
          </a:p>
          <a:p>
            <a:pPr algn="ctr"/>
            <a:r>
              <a:rPr lang="en-GB" sz="4499" b="1" dirty="0">
                <a:solidFill>
                  <a:srgbClr val="FF0000"/>
                </a:solidFill>
              </a:rPr>
              <a:t>evaluation against success criteria</a:t>
            </a:r>
          </a:p>
        </p:txBody>
      </p:sp>
      <p:sp>
        <p:nvSpPr>
          <p:cNvPr id="5" name="Content Placeholder 2"/>
          <p:cNvSpPr txBox="1">
            <a:spLocks/>
          </p:cNvSpPr>
          <p:nvPr/>
        </p:nvSpPr>
        <p:spPr>
          <a:xfrm>
            <a:off x="1802161" y="2018393"/>
            <a:ext cx="12021377" cy="1011663"/>
          </a:xfrm>
          <a:prstGeom prst="rect">
            <a:avLst/>
          </a:prstGeom>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2025" b="1" dirty="0">
                <a:solidFill>
                  <a:srgbClr val="FF0000"/>
                </a:solidFill>
              </a:rPr>
              <a:t>Copy and paste the success criteria points you made in Task 5 into the first column below then evaluate your Robot/Program.</a:t>
            </a:r>
          </a:p>
        </p:txBody>
      </p:sp>
      <p:graphicFrame>
        <p:nvGraphicFramePr>
          <p:cNvPr id="9" name="Table 8"/>
          <p:cNvGraphicFramePr>
            <a:graphicFrameLocks noGrp="1"/>
          </p:cNvGraphicFramePr>
          <p:nvPr>
            <p:extLst>
              <p:ext uri="{D42A27DB-BD31-4B8C-83A1-F6EECF244321}">
                <p14:modId xmlns:p14="http://schemas.microsoft.com/office/powerpoint/2010/main" val="4240711663"/>
              </p:ext>
            </p:extLst>
          </p:nvPr>
        </p:nvGraphicFramePr>
        <p:xfrm>
          <a:off x="1283219" y="3257889"/>
          <a:ext cx="12540318" cy="5740449"/>
        </p:xfrm>
        <a:graphic>
          <a:graphicData uri="http://schemas.openxmlformats.org/drawingml/2006/table">
            <a:tbl>
              <a:tblPr firstRow="1" bandRow="1">
                <a:tableStyleId>{5C22544A-7EE6-4342-B048-85BDC9FD1C3A}</a:tableStyleId>
              </a:tblPr>
              <a:tblGrid>
                <a:gridCol w="4180106">
                  <a:extLst>
                    <a:ext uri="{9D8B030D-6E8A-4147-A177-3AD203B41FA5}">
                      <a16:colId xmlns:a16="http://schemas.microsoft.com/office/drawing/2014/main" val="4276587825"/>
                    </a:ext>
                  </a:extLst>
                </a:gridCol>
                <a:gridCol w="3991819">
                  <a:extLst>
                    <a:ext uri="{9D8B030D-6E8A-4147-A177-3AD203B41FA5}">
                      <a16:colId xmlns:a16="http://schemas.microsoft.com/office/drawing/2014/main" val="3803009636"/>
                    </a:ext>
                  </a:extLst>
                </a:gridCol>
                <a:gridCol w="4368393">
                  <a:extLst>
                    <a:ext uri="{9D8B030D-6E8A-4147-A177-3AD203B41FA5}">
                      <a16:colId xmlns:a16="http://schemas.microsoft.com/office/drawing/2014/main" val="3311695448"/>
                    </a:ext>
                  </a:extLst>
                </a:gridCol>
              </a:tblGrid>
              <a:tr h="1151975">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2000" dirty="0" smtClean="0"/>
                    </a:p>
                    <a:p>
                      <a:pPr marL="0" marR="0" lvl="0" indent="0" algn="ctr" defTabSz="1280160" rtl="0" eaLnBrk="1" fontAlgn="auto" latinLnBrk="0" hangingPunct="1">
                        <a:lnSpc>
                          <a:spcPct val="100000"/>
                        </a:lnSpc>
                        <a:spcBef>
                          <a:spcPts val="0"/>
                        </a:spcBef>
                        <a:spcAft>
                          <a:spcPts val="0"/>
                        </a:spcAft>
                        <a:buClrTx/>
                        <a:buSzTx/>
                        <a:buFontTx/>
                        <a:buNone/>
                        <a:tabLst/>
                        <a:defRPr/>
                      </a:pPr>
                      <a:r>
                        <a:rPr lang="en-GB" sz="2000" dirty="0" smtClean="0"/>
                        <a:t>Success</a:t>
                      </a:r>
                      <a:r>
                        <a:rPr lang="en-GB" sz="2000" baseline="0" dirty="0" smtClean="0"/>
                        <a:t> criteria points</a:t>
                      </a:r>
                      <a:endParaRPr lang="en-GB" sz="2000" dirty="0" smtClean="0"/>
                    </a:p>
                    <a:p>
                      <a:pPr algn="ctr"/>
                      <a:endParaRPr lang="en-GB" sz="2800" dirty="0"/>
                    </a:p>
                  </a:txBody>
                  <a:tcPr marL="102855" marR="102855" marT="51427" marB="51427" anchor="ctr"/>
                </a:tc>
                <a:tc>
                  <a:txBody>
                    <a:bodyPr/>
                    <a:lstStyle/>
                    <a:p>
                      <a:pPr algn="ctr"/>
                      <a:r>
                        <a:rPr lang="en-GB" sz="2000" dirty="0" smtClean="0"/>
                        <a:t>Did your</a:t>
                      </a:r>
                      <a:r>
                        <a:rPr lang="en-GB" sz="2000" baseline="0" dirty="0" smtClean="0"/>
                        <a:t> final programmed Robot meet the specification point?</a:t>
                      </a:r>
                      <a:endParaRPr lang="en-GB" sz="2000" dirty="0"/>
                    </a:p>
                  </a:txBody>
                  <a:tcPr marL="102855" marR="102855" marT="51427" marB="51427"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lang="en-GB" sz="2000" dirty="0" smtClean="0"/>
                        <a:t>How can the Robot</a:t>
                      </a:r>
                      <a:r>
                        <a:rPr lang="en-GB" sz="2000" baseline="0" dirty="0" smtClean="0"/>
                        <a:t> be improved to meet the success criteria</a:t>
                      </a:r>
                      <a:endParaRPr lang="en-GB" sz="2000" dirty="0" smtClean="0"/>
                    </a:p>
                  </a:txBody>
                  <a:tcPr marL="102855" marR="102855" marT="51427" marB="51427" anchor="ctr"/>
                </a:tc>
                <a:extLst>
                  <a:ext uri="{0D108BD9-81ED-4DB2-BD59-A6C34878D82A}">
                    <a16:rowId xmlns:a16="http://schemas.microsoft.com/office/drawing/2014/main" val="4132680448"/>
                  </a:ext>
                </a:extLst>
              </a:tr>
              <a:tr h="417134">
                <a:tc>
                  <a:txBody>
                    <a:bodyPr/>
                    <a:lstStyle/>
                    <a:p>
                      <a:pPr algn="ctr"/>
                      <a:endParaRPr lang="en-GB" sz="1300" dirty="0"/>
                    </a:p>
                  </a:txBody>
                  <a:tcPr marL="102855" marR="102855" marT="51427" marB="51427"/>
                </a:tc>
                <a:tc>
                  <a:txBody>
                    <a:bodyPr/>
                    <a:lstStyle/>
                    <a:p>
                      <a:pPr algn="ctr"/>
                      <a:r>
                        <a:rPr lang="en-GB" sz="1300" dirty="0" smtClean="0"/>
                        <a:t>YES</a:t>
                      </a:r>
                      <a:r>
                        <a:rPr lang="en-GB" sz="1300" baseline="0" dirty="0" smtClean="0"/>
                        <a:t> / NO</a:t>
                      </a:r>
                      <a:endParaRPr lang="en-GB" sz="1300" dirty="0"/>
                    </a:p>
                  </a:txBody>
                  <a:tcPr marL="102855" marR="102855" marT="51427" marB="51427"/>
                </a:tc>
                <a:tc>
                  <a:txBody>
                    <a:bodyPr/>
                    <a:lstStyle/>
                    <a:p>
                      <a:pPr algn="ctr"/>
                      <a:endParaRPr lang="en-GB" sz="1300" dirty="0"/>
                    </a:p>
                  </a:txBody>
                  <a:tcPr marL="102855" marR="102855" marT="51427" marB="51427"/>
                </a:tc>
                <a:extLst>
                  <a:ext uri="{0D108BD9-81ED-4DB2-BD59-A6C34878D82A}">
                    <a16:rowId xmlns:a16="http://schemas.microsoft.com/office/drawing/2014/main" val="1580326201"/>
                  </a:ext>
                </a:extLst>
              </a:tr>
              <a:tr h="417134">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a:p>
                  </a:txBody>
                  <a:tcPr marL="102855" marR="102855" marT="51427" marB="51427"/>
                </a:tc>
                <a:extLst>
                  <a:ext uri="{0D108BD9-81ED-4DB2-BD59-A6C34878D82A}">
                    <a16:rowId xmlns:a16="http://schemas.microsoft.com/office/drawing/2014/main" val="391262004"/>
                  </a:ext>
                </a:extLst>
              </a:tr>
              <a:tr h="417134">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a:p>
                  </a:txBody>
                  <a:tcPr marL="102855" marR="102855" marT="51427" marB="51427"/>
                </a:tc>
                <a:extLst>
                  <a:ext uri="{0D108BD9-81ED-4DB2-BD59-A6C34878D82A}">
                    <a16:rowId xmlns:a16="http://schemas.microsoft.com/office/drawing/2014/main" val="824848411"/>
                  </a:ext>
                </a:extLst>
              </a:tr>
              <a:tr h="417134">
                <a:tc>
                  <a:txBody>
                    <a:bodyPr/>
                    <a:lstStyle/>
                    <a:p>
                      <a:pPr algn="ctr"/>
                      <a:endParaRPr lang="en-GB" sz="130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a:p>
                  </a:txBody>
                  <a:tcPr marL="102855" marR="102855" marT="51427" marB="51427"/>
                </a:tc>
                <a:extLst>
                  <a:ext uri="{0D108BD9-81ED-4DB2-BD59-A6C34878D82A}">
                    <a16:rowId xmlns:a16="http://schemas.microsoft.com/office/drawing/2014/main" val="1757838045"/>
                  </a:ext>
                </a:extLst>
              </a:tr>
              <a:tr h="417134">
                <a:tc>
                  <a:txBody>
                    <a:bodyPr/>
                    <a:lstStyle/>
                    <a:p>
                      <a:pPr algn="ctr"/>
                      <a:endParaRPr lang="en-GB" sz="130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a:p>
                  </a:txBody>
                  <a:tcPr marL="102855" marR="102855" marT="51427" marB="51427"/>
                </a:tc>
                <a:extLst>
                  <a:ext uri="{0D108BD9-81ED-4DB2-BD59-A6C34878D82A}">
                    <a16:rowId xmlns:a16="http://schemas.microsoft.com/office/drawing/2014/main" val="1136298320"/>
                  </a:ext>
                </a:extLst>
              </a:tr>
              <a:tr h="417134">
                <a:tc>
                  <a:txBody>
                    <a:bodyPr/>
                    <a:lstStyle/>
                    <a:p>
                      <a:pPr algn="ctr"/>
                      <a:endParaRPr lang="en-GB" sz="130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extLst>
                  <a:ext uri="{0D108BD9-81ED-4DB2-BD59-A6C34878D82A}">
                    <a16:rowId xmlns:a16="http://schemas.microsoft.com/office/drawing/2014/main" val="3871816611"/>
                  </a:ext>
                </a:extLst>
              </a:tr>
              <a:tr h="417134">
                <a:tc>
                  <a:txBody>
                    <a:bodyPr/>
                    <a:lstStyle/>
                    <a:p>
                      <a:pPr algn="ctr"/>
                      <a:endParaRPr lang="en-GB" sz="130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extLst>
                  <a:ext uri="{0D108BD9-81ED-4DB2-BD59-A6C34878D82A}">
                    <a16:rowId xmlns:a16="http://schemas.microsoft.com/office/drawing/2014/main" val="1436599028"/>
                  </a:ext>
                </a:extLst>
              </a:tr>
              <a:tr h="417134">
                <a:tc>
                  <a:txBody>
                    <a:bodyPr/>
                    <a:lstStyle/>
                    <a:p>
                      <a:pPr algn="ctr"/>
                      <a:endParaRPr lang="en-GB" sz="130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extLst>
                  <a:ext uri="{0D108BD9-81ED-4DB2-BD59-A6C34878D82A}">
                    <a16:rowId xmlns:a16="http://schemas.microsoft.com/office/drawing/2014/main" val="3675860949"/>
                  </a:ext>
                </a:extLst>
              </a:tr>
              <a:tr h="417134">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extLst>
                  <a:ext uri="{0D108BD9-81ED-4DB2-BD59-A6C34878D82A}">
                    <a16:rowId xmlns:a16="http://schemas.microsoft.com/office/drawing/2014/main" val="620763719"/>
                  </a:ext>
                </a:extLst>
              </a:tr>
              <a:tr h="417134">
                <a:tc>
                  <a:txBody>
                    <a:bodyPr/>
                    <a:lstStyle/>
                    <a:p>
                      <a:pPr algn="ctr"/>
                      <a:endParaRPr lang="en-GB" sz="130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extLst>
                  <a:ext uri="{0D108BD9-81ED-4DB2-BD59-A6C34878D82A}">
                    <a16:rowId xmlns:a16="http://schemas.microsoft.com/office/drawing/2014/main" val="4195878229"/>
                  </a:ext>
                </a:extLst>
              </a:tr>
              <a:tr h="417134">
                <a:tc>
                  <a:txBody>
                    <a:bodyPr/>
                    <a:lstStyle/>
                    <a:p>
                      <a:pPr algn="ctr"/>
                      <a:endParaRPr lang="en-GB" sz="1300"/>
                    </a:p>
                  </a:txBody>
                  <a:tcPr marL="102855" marR="102855" marT="51427" marB="51427"/>
                </a:tc>
                <a:tc>
                  <a:txBody>
                    <a:bodyPr/>
                    <a:lstStyle/>
                    <a:p>
                      <a:pPr algn="ctr"/>
                      <a:endParaRPr lang="en-GB" sz="1300" dirty="0"/>
                    </a:p>
                  </a:txBody>
                  <a:tcPr marL="102855" marR="102855" marT="51427" marB="51427"/>
                </a:tc>
                <a:tc>
                  <a:txBody>
                    <a:bodyPr/>
                    <a:lstStyle/>
                    <a:p>
                      <a:pPr algn="ctr"/>
                      <a:endParaRPr lang="en-GB" sz="1300" dirty="0"/>
                    </a:p>
                  </a:txBody>
                  <a:tcPr marL="102855" marR="102855" marT="51427" marB="51427"/>
                </a:tc>
                <a:extLst>
                  <a:ext uri="{0D108BD9-81ED-4DB2-BD59-A6C34878D82A}">
                    <a16:rowId xmlns:a16="http://schemas.microsoft.com/office/drawing/2014/main" val="3832445389"/>
                  </a:ext>
                </a:extLst>
              </a:tr>
            </a:tbl>
          </a:graphicData>
        </a:graphic>
      </p:graphicFrame>
    </p:spTree>
    <p:extLst>
      <p:ext uri="{BB962C8B-B14F-4D97-AF65-F5344CB8AC3E}">
        <p14:creationId xmlns:p14="http://schemas.microsoft.com/office/powerpoint/2010/main" val="298529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101" y="106908"/>
            <a:ext cx="12921354" cy="879791"/>
          </a:xfrm>
        </p:spPr>
        <p:txBody>
          <a:bodyPr>
            <a:normAutofit/>
          </a:bodyPr>
          <a:lstStyle/>
          <a:p>
            <a:r>
              <a:rPr lang="en-GB" sz="4499" b="1" dirty="0">
                <a:solidFill>
                  <a:srgbClr val="FF0000"/>
                </a:solidFill>
              </a:rPr>
              <a:t>TASK 10: EVALUATION</a:t>
            </a:r>
          </a:p>
        </p:txBody>
      </p:sp>
      <p:sp>
        <p:nvSpPr>
          <p:cNvPr id="3" name="Content Placeholder 2"/>
          <p:cNvSpPr>
            <a:spLocks noGrp="1"/>
          </p:cNvSpPr>
          <p:nvPr>
            <p:ph idx="1"/>
          </p:nvPr>
        </p:nvSpPr>
        <p:spPr>
          <a:xfrm>
            <a:off x="1799802" y="1138717"/>
            <a:ext cx="12030352" cy="933125"/>
          </a:xfrm>
        </p:spPr>
        <p:txBody>
          <a:bodyPr>
            <a:normAutofit fontScale="85000" lnSpcReduction="20000"/>
          </a:bodyPr>
          <a:lstStyle/>
          <a:p>
            <a:pPr marL="0" indent="0">
              <a:buNone/>
            </a:pPr>
            <a:r>
              <a:rPr lang="en-GB" sz="2616" b="1" dirty="0">
                <a:solidFill>
                  <a:srgbClr val="FF0000"/>
                </a:solidFill>
              </a:rPr>
              <a:t>Answer the following evaluation questions below about your crazy house below in as much detail as possible. A more detailed answer with explanations of how and why will get you a higher level.</a:t>
            </a:r>
          </a:p>
        </p:txBody>
      </p:sp>
      <p:sp>
        <p:nvSpPr>
          <p:cNvPr id="4" name="Slide Number Placeholder 3"/>
          <p:cNvSpPr>
            <a:spLocks noGrp="1"/>
          </p:cNvSpPr>
          <p:nvPr>
            <p:ph type="sldNum" sz="quarter" idx="12"/>
          </p:nvPr>
        </p:nvSpPr>
        <p:spPr/>
        <p:txBody>
          <a:bodyPr/>
          <a:lstStyle/>
          <a:p>
            <a:fld id="{7B85792E-481A-4051-802C-54D3BAF5C145}" type="slidenum">
              <a:rPr lang="en-GB" smtClean="0"/>
              <a:t>32</a:t>
            </a:fld>
            <a:endParaRPr lang="en-GB"/>
          </a:p>
        </p:txBody>
      </p:sp>
      <p:sp>
        <p:nvSpPr>
          <p:cNvPr id="5" name="Content Placeholder 2"/>
          <p:cNvSpPr txBox="1">
            <a:spLocks/>
          </p:cNvSpPr>
          <p:nvPr/>
        </p:nvSpPr>
        <p:spPr>
          <a:xfrm>
            <a:off x="1567103" y="5887997"/>
            <a:ext cx="5869476" cy="2355088"/>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575" b="1" dirty="0"/>
              <a:t>What are the best things you like about your Robot and program? Explain why?</a:t>
            </a:r>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p:txBody>
      </p:sp>
      <p:sp>
        <p:nvSpPr>
          <p:cNvPr id="6" name="Content Placeholder 2"/>
          <p:cNvSpPr txBox="1">
            <a:spLocks/>
          </p:cNvSpPr>
          <p:nvPr/>
        </p:nvSpPr>
        <p:spPr>
          <a:xfrm>
            <a:off x="7635831" y="5887996"/>
            <a:ext cx="5934415" cy="4594331"/>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575" b="1" dirty="0"/>
              <a:t>How could you improve your Robot or program if you were to do it again?</a:t>
            </a:r>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p:txBody>
      </p:sp>
      <p:sp>
        <p:nvSpPr>
          <p:cNvPr id="7" name="Content Placeholder 2"/>
          <p:cNvSpPr txBox="1">
            <a:spLocks/>
          </p:cNvSpPr>
          <p:nvPr/>
        </p:nvSpPr>
        <p:spPr>
          <a:xfrm>
            <a:off x="1567102" y="2343539"/>
            <a:ext cx="5869476" cy="3392438"/>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575" b="1" dirty="0"/>
              <a:t>What skills did you learn and use when doing this project? Explain briefly how you programmed your Robot and why you did what you did?</a:t>
            </a:r>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p:txBody>
      </p:sp>
      <p:sp>
        <p:nvSpPr>
          <p:cNvPr id="8" name="Content Placeholder 2"/>
          <p:cNvSpPr txBox="1">
            <a:spLocks/>
          </p:cNvSpPr>
          <p:nvPr/>
        </p:nvSpPr>
        <p:spPr>
          <a:xfrm>
            <a:off x="7635831" y="2343539"/>
            <a:ext cx="5934415" cy="3392438"/>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575" b="1" dirty="0"/>
              <a:t>Did you have any main problems whilst programming your Robot and how did you overcome these?</a:t>
            </a:r>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b="1" dirty="0"/>
          </a:p>
        </p:txBody>
      </p:sp>
      <p:sp>
        <p:nvSpPr>
          <p:cNvPr id="9" name="Content Placeholder 2"/>
          <p:cNvSpPr txBox="1">
            <a:spLocks/>
          </p:cNvSpPr>
          <p:nvPr/>
        </p:nvSpPr>
        <p:spPr>
          <a:xfrm>
            <a:off x="1567102" y="8395104"/>
            <a:ext cx="5869476" cy="2087224"/>
          </a:xfrm>
          <a:prstGeom prst="rect">
            <a:avLst/>
          </a:prstGeom>
          <a:solidFill>
            <a:schemeClr val="bg1"/>
          </a:solidFill>
          <a:ln w="57150">
            <a:solidFill>
              <a:schemeClr val="accent1"/>
            </a:solidFill>
          </a:ln>
        </p:spPr>
        <p:txBody>
          <a:bodyPr vert="horz" lIns="132921" tIns="66460" rIns="132921" bIns="6646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1575" b="1" dirty="0"/>
              <a:t>What things do you need to practice more and why?</a:t>
            </a:r>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a:p>
            <a:pPr marL="0" indent="0">
              <a:buNone/>
            </a:pPr>
            <a:endParaRPr lang="en-GB" sz="1350" dirty="0"/>
          </a:p>
        </p:txBody>
      </p:sp>
    </p:spTree>
    <p:extLst>
      <p:ext uri="{BB962C8B-B14F-4D97-AF65-F5344CB8AC3E}">
        <p14:creationId xmlns:p14="http://schemas.microsoft.com/office/powerpoint/2010/main" val="1441317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33</a:t>
            </a:fld>
            <a:endParaRPr lang="en-GB"/>
          </a:p>
        </p:txBody>
      </p:sp>
      <p:sp>
        <p:nvSpPr>
          <p:cNvPr id="3" name="Title 1"/>
          <p:cNvSpPr txBox="1">
            <a:spLocks/>
          </p:cNvSpPr>
          <p:nvPr/>
        </p:nvSpPr>
        <p:spPr>
          <a:xfrm>
            <a:off x="1766654" y="129917"/>
            <a:ext cx="12021377" cy="1716971"/>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3599" b="1" dirty="0"/>
              <a:t>Assessment criteria </a:t>
            </a:r>
          </a:p>
          <a:p>
            <a:pPr algn="ctr"/>
            <a:r>
              <a:rPr lang="en-GB" sz="3599" b="1" dirty="0"/>
              <a:t>&amp; TEACHER’S MARKS</a:t>
            </a:r>
          </a:p>
        </p:txBody>
      </p:sp>
      <p:graphicFrame>
        <p:nvGraphicFramePr>
          <p:cNvPr id="8" name="Table 7"/>
          <p:cNvGraphicFramePr>
            <a:graphicFrameLocks noGrp="1"/>
          </p:cNvGraphicFramePr>
          <p:nvPr>
            <p:extLst>
              <p:ext uri="{D42A27DB-BD31-4B8C-83A1-F6EECF244321}">
                <p14:modId xmlns:p14="http://schemas.microsoft.com/office/powerpoint/2010/main" val="2007587310"/>
              </p:ext>
            </p:extLst>
          </p:nvPr>
        </p:nvGraphicFramePr>
        <p:xfrm>
          <a:off x="851599" y="4007678"/>
          <a:ext cx="13187934" cy="5993858"/>
        </p:xfrm>
        <a:graphic>
          <a:graphicData uri="http://schemas.openxmlformats.org/drawingml/2006/table">
            <a:tbl>
              <a:tblPr firstRow="1" firstCol="1" bandRow="1">
                <a:tableStyleId>{5C22544A-7EE6-4342-B048-85BDC9FD1C3A}</a:tableStyleId>
              </a:tblPr>
              <a:tblGrid>
                <a:gridCol w="2667350">
                  <a:extLst>
                    <a:ext uri="{9D8B030D-6E8A-4147-A177-3AD203B41FA5}">
                      <a16:colId xmlns:a16="http://schemas.microsoft.com/office/drawing/2014/main" val="3323826989"/>
                    </a:ext>
                  </a:extLst>
                </a:gridCol>
                <a:gridCol w="1700586">
                  <a:extLst>
                    <a:ext uri="{9D8B030D-6E8A-4147-A177-3AD203B41FA5}">
                      <a16:colId xmlns:a16="http://schemas.microsoft.com/office/drawing/2014/main" val="2307743741"/>
                    </a:ext>
                  </a:extLst>
                </a:gridCol>
                <a:gridCol w="1979404">
                  <a:extLst>
                    <a:ext uri="{9D8B030D-6E8A-4147-A177-3AD203B41FA5}">
                      <a16:colId xmlns:a16="http://schemas.microsoft.com/office/drawing/2014/main" val="49243127"/>
                    </a:ext>
                  </a:extLst>
                </a:gridCol>
                <a:gridCol w="2280198">
                  <a:extLst>
                    <a:ext uri="{9D8B030D-6E8A-4147-A177-3AD203B41FA5}">
                      <a16:colId xmlns:a16="http://schemas.microsoft.com/office/drawing/2014/main" val="501935869"/>
                    </a:ext>
                  </a:extLst>
                </a:gridCol>
                <a:gridCol w="2280198">
                  <a:extLst>
                    <a:ext uri="{9D8B030D-6E8A-4147-A177-3AD203B41FA5}">
                      <a16:colId xmlns:a16="http://schemas.microsoft.com/office/drawing/2014/main" val="930593047"/>
                    </a:ext>
                  </a:extLst>
                </a:gridCol>
                <a:gridCol w="2280198">
                  <a:extLst>
                    <a:ext uri="{9D8B030D-6E8A-4147-A177-3AD203B41FA5}">
                      <a16:colId xmlns:a16="http://schemas.microsoft.com/office/drawing/2014/main" val="2846416242"/>
                    </a:ext>
                  </a:extLst>
                </a:gridCol>
              </a:tblGrid>
              <a:tr h="371222">
                <a:tc>
                  <a:txBody>
                    <a:bodyPr/>
                    <a:lstStyle/>
                    <a:p>
                      <a:pPr algn="ctr">
                        <a:spcAft>
                          <a:spcPts val="0"/>
                        </a:spcAft>
                      </a:pPr>
                      <a:r>
                        <a:rPr lang="en-GB" sz="1800" dirty="0">
                          <a:effectLst/>
                        </a:rPr>
                        <a:t>Criteria</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Tasks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1-2</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a:effectLst/>
                        </a:rPr>
                        <a:t>3-4</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a:effectLst/>
                        </a:rPr>
                        <a:t>5-6</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lgn="ctr">
                        <a:spcAft>
                          <a:spcPts val="0"/>
                        </a:spcAft>
                      </a:pPr>
                      <a:r>
                        <a:rPr lang="en-GB" sz="1800" dirty="0">
                          <a:effectLst/>
                        </a:rPr>
                        <a:t>7-8</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1390240195"/>
                  </a:ext>
                </a:extLst>
              </a:tr>
              <a:tr h="2057098">
                <a:tc>
                  <a:txBody>
                    <a:bodyPr/>
                    <a:lstStyle/>
                    <a:p>
                      <a:pPr algn="ctr"/>
                      <a:r>
                        <a:rPr lang="en-GB" sz="1600" dirty="0" err="1" smtClean="0"/>
                        <a:t>i</a:t>
                      </a:r>
                      <a:r>
                        <a:rPr lang="en-GB" sz="1600" dirty="0" smtClean="0"/>
                        <a:t>. outline simple, relevant testing methods, which generate data, to measure the success of the solution </a:t>
                      </a:r>
                      <a:endParaRPr lang="en-GB" sz="1600" dirty="0"/>
                    </a:p>
                  </a:txBody>
                  <a:tcPr marL="73812" marR="73812" marT="0" marB="0" anchor="ctr"/>
                </a:tc>
                <a:tc>
                  <a:txBody>
                    <a:bodyPr/>
                    <a:lstStyle/>
                    <a:p>
                      <a:pPr algn="ctr">
                        <a:spcAft>
                          <a:spcPts val="0"/>
                        </a:spcAft>
                      </a:pPr>
                      <a:r>
                        <a:rPr lang="en-NZ" sz="1300" dirty="0" smtClean="0">
                          <a:effectLst/>
                        </a:rPr>
                        <a:t>Task</a:t>
                      </a:r>
                      <a:r>
                        <a:rPr lang="en-NZ" sz="1300" baseline="0" dirty="0" smtClean="0">
                          <a:effectLst/>
                        </a:rPr>
                        <a:t> 8</a:t>
                      </a:r>
                      <a:endParaRPr lang="en-NZ" sz="1300" dirty="0" smtClean="0">
                        <a:effectLst/>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defines </a:t>
                      </a:r>
                      <a:r>
                        <a:rPr lang="en-GB" sz="1300" b="0" i="0" u="none" strike="noStrike" kern="1200" baseline="0" dirty="0" smtClean="0">
                          <a:solidFill>
                            <a:schemeClr val="dk1"/>
                          </a:solidFill>
                          <a:latin typeface="+mn-lt"/>
                          <a:ea typeface="+mn-ea"/>
                          <a:cs typeface="+mn-cs"/>
                        </a:rPr>
                        <a:t>a testing method, which is used to measure the success of the solution </a:t>
                      </a:r>
                    </a:p>
                    <a:p>
                      <a:r>
                        <a:rPr lang="en-GB" sz="1300" b="0" i="0" u="none" strike="noStrike" kern="1200" baseline="0" dirty="0" smtClean="0">
                          <a:solidFill>
                            <a:schemeClr val="dk1"/>
                          </a:solidFill>
                          <a:latin typeface="+mn-lt"/>
                          <a:ea typeface="+mn-ea"/>
                          <a:cs typeface="+mn-cs"/>
                        </a:rPr>
                        <a:t>	</a:t>
                      </a:r>
                    </a:p>
                    <a:p>
                      <a:pPr algn="ctr"/>
                      <a:r>
                        <a:rPr lang="en-GB" sz="1300" b="0" i="0" u="none" strike="noStrike" kern="1200" baseline="0" dirty="0" smtClean="0">
                          <a:solidFill>
                            <a:schemeClr val="dk1"/>
                          </a:solidFill>
                          <a:latin typeface="+mn-lt"/>
                          <a:ea typeface="+mn-ea"/>
                          <a:cs typeface="+mn-cs"/>
                        </a:rPr>
                        <a:t> 	</a:t>
                      </a:r>
                    </a:p>
                    <a:p>
                      <a:pPr algn="ct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defines </a:t>
                      </a:r>
                      <a:r>
                        <a:rPr lang="en-GB" sz="1300" b="0" i="0" u="none" strike="noStrike" kern="1200" baseline="0" dirty="0" smtClean="0">
                          <a:solidFill>
                            <a:schemeClr val="dk1"/>
                          </a:solidFill>
                          <a:latin typeface="+mn-lt"/>
                          <a:ea typeface="+mn-ea"/>
                          <a:cs typeface="+mn-cs"/>
                        </a:rPr>
                        <a:t>a </a:t>
                      </a:r>
                      <a:r>
                        <a:rPr lang="en-GB" sz="1300" b="1" i="0" u="none" strike="noStrike" kern="1200" baseline="0" dirty="0" smtClean="0">
                          <a:solidFill>
                            <a:schemeClr val="dk1"/>
                          </a:solidFill>
                          <a:latin typeface="+mn-lt"/>
                          <a:ea typeface="+mn-ea"/>
                          <a:cs typeface="+mn-cs"/>
                        </a:rPr>
                        <a:t>relevant </a:t>
                      </a:r>
                      <a:r>
                        <a:rPr lang="en-GB" sz="1300" b="0" i="0" u="none" strike="noStrike" kern="1200" baseline="0" dirty="0" smtClean="0">
                          <a:solidFill>
                            <a:schemeClr val="dk1"/>
                          </a:solidFill>
                          <a:latin typeface="+mn-lt"/>
                          <a:ea typeface="+mn-ea"/>
                          <a:cs typeface="+mn-cs"/>
                        </a:rPr>
                        <a:t>testing </a:t>
                      </a:r>
                      <a:r>
                        <a:rPr lang="en-GB" sz="1300" b="1" i="0" u="none" strike="noStrike" kern="1200" baseline="0" dirty="0" smtClean="0">
                          <a:solidFill>
                            <a:schemeClr val="dk1"/>
                          </a:solidFill>
                          <a:latin typeface="+mn-lt"/>
                          <a:ea typeface="+mn-ea"/>
                          <a:cs typeface="+mn-cs"/>
                        </a:rPr>
                        <a:t>method</a:t>
                      </a:r>
                      <a:r>
                        <a:rPr lang="en-GB" sz="1300" b="0" i="0" u="none" strike="noStrike" kern="1200" baseline="0" dirty="0" smtClean="0">
                          <a:solidFill>
                            <a:schemeClr val="dk1"/>
                          </a:solidFill>
                          <a:latin typeface="+mn-lt"/>
                          <a:ea typeface="+mn-ea"/>
                          <a:cs typeface="+mn-cs"/>
                        </a:rPr>
                        <a:t>, which generates data, to measure the success of the solution </a:t>
                      </a:r>
                    </a:p>
                    <a:p>
                      <a:r>
                        <a:rPr lang="en-GB" sz="1300" b="0" i="0" u="none" strike="noStrike" kern="1200" baseline="0" dirty="0" smtClean="0">
                          <a:solidFill>
                            <a:schemeClr val="dk1"/>
                          </a:solidFill>
                          <a:latin typeface="+mn-lt"/>
                          <a:ea typeface="+mn-ea"/>
                          <a:cs typeface="+mn-cs"/>
                        </a:rPr>
                        <a:t>	</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300" b="0" i="0" u="none" strike="noStrike" kern="1200" baseline="0" dirty="0" smtClean="0">
                        <a:solidFill>
                          <a:schemeClr val="dk1"/>
                        </a:solidFill>
                        <a:latin typeface="+mn-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defines relevant </a:t>
                      </a:r>
                      <a:r>
                        <a:rPr lang="en-GB" sz="1300" b="0" i="0" u="none" strike="noStrike" kern="1200" baseline="0" dirty="0" smtClean="0">
                          <a:solidFill>
                            <a:schemeClr val="dk1"/>
                          </a:solidFill>
                          <a:latin typeface="+mn-lt"/>
                          <a:ea typeface="+mn-ea"/>
                          <a:cs typeface="+mn-cs"/>
                        </a:rPr>
                        <a:t>testing </a:t>
                      </a:r>
                      <a:r>
                        <a:rPr lang="en-GB" sz="1300" b="1" i="0" u="none" strike="noStrike" kern="1200" baseline="0" dirty="0" smtClean="0">
                          <a:solidFill>
                            <a:schemeClr val="dk1"/>
                          </a:solidFill>
                          <a:latin typeface="+mn-lt"/>
                          <a:ea typeface="+mn-ea"/>
                          <a:cs typeface="+mn-cs"/>
                        </a:rPr>
                        <a:t>methods</a:t>
                      </a:r>
                      <a:r>
                        <a:rPr lang="en-GB" sz="1300" b="0" i="0" u="none" strike="noStrike" kern="1200" baseline="0" dirty="0" smtClean="0">
                          <a:solidFill>
                            <a:schemeClr val="dk1"/>
                          </a:solidFill>
                          <a:latin typeface="+mn-lt"/>
                          <a:ea typeface="+mn-ea"/>
                          <a:cs typeface="+mn-cs"/>
                        </a:rPr>
                        <a:t>, which generate data, to measure the success of the solution </a:t>
                      </a:r>
                    </a:p>
                    <a:p>
                      <a:r>
                        <a:rPr lang="en-GB" sz="1300" b="0" i="0" u="none" strike="noStrike" kern="1200" baseline="0" dirty="0" smtClean="0">
                          <a:solidFill>
                            <a:schemeClr val="dk1"/>
                          </a:solidFill>
                          <a:latin typeface="+mn-lt"/>
                          <a:ea typeface="+mn-ea"/>
                          <a:cs typeface="+mn-cs"/>
                        </a:rPr>
                        <a:t>	</a:t>
                      </a:r>
                    </a:p>
                    <a:p>
                      <a:pPr algn="ctr"/>
                      <a:r>
                        <a:rPr lang="en-GB" sz="1300" b="0" i="0" u="none" strike="noStrike" kern="1200" baseline="0" dirty="0" smtClean="0">
                          <a:solidFill>
                            <a:schemeClr val="dk1"/>
                          </a:solidFill>
                          <a:latin typeface="+mn-lt"/>
                          <a:ea typeface="+mn-ea"/>
                          <a:cs typeface="+mn-cs"/>
                        </a:rPr>
                        <a:t>	</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300" b="0" i="0" u="none" strike="noStrike" kern="1200" baseline="0" dirty="0" smtClean="0">
                        <a:solidFill>
                          <a:schemeClr val="dk1"/>
                        </a:solidFill>
                        <a:latin typeface="+mn-lt"/>
                        <a:ea typeface="+mn-ea"/>
                        <a:cs typeface="+mn-cs"/>
                      </a:endParaRPr>
                    </a:p>
                  </a:txBody>
                  <a:tcPr marL="73812" marR="73812" marT="0" marB="0" anchor="ctr"/>
                </a:tc>
                <a:tc>
                  <a:txBody>
                    <a:bodyPr/>
                    <a:lstStyle/>
                    <a:p>
                      <a:pPr algn="ctr"/>
                      <a:endParaRPr lang="en-GB" sz="1300" b="0" i="0" u="none" strike="noStrike" kern="1200" baseline="0" dirty="0" smtClean="0">
                        <a:solidFill>
                          <a:schemeClr val="dk1"/>
                        </a:solidFill>
                        <a:latin typeface="+mn-lt"/>
                        <a:ea typeface="+mn-ea"/>
                        <a:cs typeface="+mn-cs"/>
                      </a:endParaRPr>
                    </a:p>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err="1" smtClean="0">
                          <a:solidFill>
                            <a:schemeClr val="dk1"/>
                          </a:solidFill>
                          <a:latin typeface="+mn-lt"/>
                          <a:ea typeface="+mn-ea"/>
                          <a:cs typeface="+mn-cs"/>
                        </a:rPr>
                        <a:t>i</a:t>
                      </a:r>
                      <a:r>
                        <a:rPr lang="en-GB" sz="1300" b="0" i="0" u="none" strike="noStrike" kern="1200" baseline="0" dirty="0" smtClean="0">
                          <a:solidFill>
                            <a:schemeClr val="dk1"/>
                          </a:solidFill>
                          <a:latin typeface="+mn-lt"/>
                          <a:ea typeface="+mn-ea"/>
                          <a:cs typeface="+mn-cs"/>
                        </a:rPr>
                        <a:t>. </a:t>
                      </a:r>
                      <a:r>
                        <a:rPr lang="en-GB" sz="1300" b="1" i="0" u="none" strike="noStrike" kern="1200" baseline="0" dirty="0" smtClean="0">
                          <a:solidFill>
                            <a:schemeClr val="dk1"/>
                          </a:solidFill>
                          <a:latin typeface="+mn-lt"/>
                          <a:ea typeface="+mn-ea"/>
                          <a:cs typeface="+mn-cs"/>
                        </a:rPr>
                        <a:t>outlines simple, relevant </a:t>
                      </a:r>
                      <a:r>
                        <a:rPr lang="en-GB" sz="1300" b="0" i="0" u="none" strike="noStrike" kern="1200" baseline="0" dirty="0" smtClean="0">
                          <a:solidFill>
                            <a:schemeClr val="dk1"/>
                          </a:solidFill>
                          <a:latin typeface="+mn-lt"/>
                          <a:ea typeface="+mn-ea"/>
                          <a:cs typeface="+mn-cs"/>
                        </a:rPr>
                        <a:t>testing methods, which generate data, to measure the success of the solution </a:t>
                      </a:r>
                    </a:p>
                    <a:p>
                      <a:r>
                        <a:rPr lang="en-GB" sz="1300" b="0" i="0" u="none" strike="noStrike" kern="1200" baseline="0" dirty="0" smtClean="0">
                          <a:solidFill>
                            <a:schemeClr val="dk1"/>
                          </a:solidFill>
                          <a:latin typeface="+mn-lt"/>
                          <a:ea typeface="+mn-ea"/>
                          <a:cs typeface="+mn-cs"/>
                        </a:rPr>
                        <a:t>	</a:t>
                      </a:r>
                    </a:p>
                    <a:p>
                      <a:pPr algn="ctr"/>
                      <a:r>
                        <a:rPr lang="en-GB" sz="1300" b="0" i="0" u="none" strike="noStrike" kern="1200" baseline="0" dirty="0" smtClean="0">
                          <a:solidFill>
                            <a:schemeClr val="dk1"/>
                          </a:solidFill>
                          <a:latin typeface="+mn-lt"/>
                          <a:ea typeface="+mn-ea"/>
                          <a:cs typeface="+mn-cs"/>
                        </a:rPr>
                        <a:t>	</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300" b="0" i="0" u="none" strike="noStrike" kern="1200" baseline="0" dirty="0" smtClean="0">
                        <a:solidFill>
                          <a:schemeClr val="dk1"/>
                        </a:solidFill>
                        <a:latin typeface="+mn-lt"/>
                        <a:ea typeface="+mn-ea"/>
                        <a:cs typeface="+mn-cs"/>
                      </a:endParaRPr>
                    </a:p>
                  </a:txBody>
                  <a:tcPr marL="73812" marR="73812" marT="0" marB="0" anchor="ctr"/>
                </a:tc>
                <a:extLst>
                  <a:ext uri="{0D108BD9-81ED-4DB2-BD59-A6C34878D82A}">
                    <a16:rowId xmlns:a16="http://schemas.microsoft.com/office/drawing/2014/main" val="4036689021"/>
                  </a:ext>
                </a:extLst>
              </a:tr>
              <a:tr h="1645678">
                <a:tc>
                  <a:txBody>
                    <a:bodyPr/>
                    <a:lstStyle/>
                    <a:p>
                      <a:pPr algn="ctr"/>
                      <a:r>
                        <a:rPr lang="en-GB" sz="1600" dirty="0" smtClean="0"/>
                        <a:t>ii. outline the success of the solution against the design specification</a:t>
                      </a:r>
                    </a:p>
                    <a:p>
                      <a:pPr marL="0" marR="0" lvl="0" indent="0" algn="ctr" defTabSz="1280160" rtl="0" eaLnBrk="1" fontAlgn="auto" latinLnBrk="0" hangingPunct="1">
                        <a:lnSpc>
                          <a:spcPct val="100000"/>
                        </a:lnSpc>
                        <a:spcBef>
                          <a:spcPts val="0"/>
                        </a:spcBef>
                        <a:spcAft>
                          <a:spcPts val="0"/>
                        </a:spcAft>
                        <a:buClrTx/>
                        <a:buSzTx/>
                        <a:buFontTx/>
                        <a:buNone/>
                        <a:tabLst/>
                        <a:defRPr/>
                      </a:pPr>
                      <a:endParaRPr lang="en-GB" sz="1600" dirty="0" smtClean="0"/>
                    </a:p>
                  </a:txBody>
                  <a:tcPr marL="73812" marR="73812" marT="0" marB="0" anchor="ctr"/>
                </a:tc>
                <a:tc>
                  <a:txBody>
                    <a:bodyPr/>
                    <a:lstStyle/>
                    <a:p>
                      <a:pPr algn="ctr">
                        <a:spcAft>
                          <a:spcPts val="0"/>
                        </a:spcAft>
                      </a:pPr>
                      <a:r>
                        <a:rPr lang="en-GB" sz="1300" dirty="0" smtClean="0">
                          <a:effectLst/>
                          <a:latin typeface="+mj-lt"/>
                          <a:ea typeface="Calibri" panose="020F0502020204030204" pitchFamily="34" charset="0"/>
                          <a:cs typeface="Times New Roman" panose="02020603050405020304" pitchFamily="18" charset="0"/>
                        </a:rPr>
                        <a:t>Task 9</a:t>
                      </a:r>
                      <a:endParaRPr lang="en-GB" sz="1300" dirty="0">
                        <a:effectLst/>
                        <a:latin typeface="+mj-lt"/>
                        <a:ea typeface="Calibri" panose="020F0502020204030204" pitchFamily="34" charset="0"/>
                        <a:cs typeface="Times New Roman" panose="02020603050405020304" pitchFamily="18" charset="0"/>
                      </a:endParaRPr>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the success of the solution.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the success of the solution against the design specification based on the results of </a:t>
                      </a:r>
                      <a:r>
                        <a:rPr lang="en-GB" sz="1300" b="1" i="0" u="none" strike="noStrike" kern="1200" baseline="0" dirty="0" smtClean="0">
                          <a:solidFill>
                            <a:schemeClr val="dk1"/>
                          </a:solidFill>
                          <a:latin typeface="+mn-lt"/>
                          <a:ea typeface="+mn-ea"/>
                          <a:cs typeface="+mn-cs"/>
                        </a:rPr>
                        <a:t>one relevant </a:t>
                      </a:r>
                      <a:r>
                        <a:rPr lang="en-GB" sz="1300" b="0" i="0" u="none" strike="noStrike" kern="1200" baseline="0" dirty="0" smtClean="0">
                          <a:solidFill>
                            <a:schemeClr val="dk1"/>
                          </a:solidFill>
                          <a:latin typeface="+mn-lt"/>
                          <a:ea typeface="+mn-ea"/>
                          <a:cs typeface="+mn-cs"/>
                        </a:rPr>
                        <a:t>test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states </a:t>
                      </a:r>
                      <a:r>
                        <a:rPr lang="en-GB" sz="1300" b="0" i="0" u="none" strike="noStrike" kern="1200" baseline="0" dirty="0" smtClean="0">
                          <a:solidFill>
                            <a:schemeClr val="dk1"/>
                          </a:solidFill>
                          <a:latin typeface="+mn-lt"/>
                          <a:ea typeface="+mn-ea"/>
                          <a:cs typeface="+mn-cs"/>
                        </a:rPr>
                        <a:t>the success of the solution against the design specification based on </a:t>
                      </a:r>
                      <a:r>
                        <a:rPr lang="en-GB" sz="1300" b="1" i="0" u="none" strike="noStrike" kern="1200" baseline="0" dirty="0" smtClean="0">
                          <a:solidFill>
                            <a:schemeClr val="dk1"/>
                          </a:solidFill>
                          <a:latin typeface="+mn-lt"/>
                          <a:ea typeface="+mn-ea"/>
                          <a:cs typeface="+mn-cs"/>
                        </a:rPr>
                        <a:t>relevant </a:t>
                      </a:r>
                      <a:r>
                        <a:rPr lang="en-GB" sz="1300" b="0" i="0" u="none" strike="noStrike" kern="1200" baseline="0" dirty="0" smtClean="0">
                          <a:solidFill>
                            <a:schemeClr val="dk1"/>
                          </a:solidFill>
                          <a:latin typeface="+mn-lt"/>
                          <a:ea typeface="+mn-ea"/>
                          <a:cs typeface="+mn-cs"/>
                        </a:rPr>
                        <a:t>product testing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 </a:t>
                      </a:r>
                      <a:r>
                        <a:rPr lang="en-GB" sz="1300" b="1" i="0" u="none" strike="noStrike" kern="1200" baseline="0" dirty="0" smtClean="0">
                          <a:solidFill>
                            <a:schemeClr val="dk1"/>
                          </a:solidFill>
                          <a:latin typeface="+mn-lt"/>
                          <a:ea typeface="+mn-ea"/>
                          <a:cs typeface="+mn-cs"/>
                        </a:rPr>
                        <a:t>outlines </a:t>
                      </a:r>
                      <a:r>
                        <a:rPr lang="en-GB" sz="1300" b="0" i="0" u="none" strike="noStrike" kern="1200" baseline="0" dirty="0" smtClean="0">
                          <a:solidFill>
                            <a:schemeClr val="dk1"/>
                          </a:solidFill>
                          <a:latin typeface="+mn-lt"/>
                          <a:ea typeface="+mn-ea"/>
                          <a:cs typeface="+mn-cs"/>
                        </a:rPr>
                        <a:t>the success of the solution against the design specification based on </a:t>
                      </a:r>
                      <a:r>
                        <a:rPr lang="en-GB" sz="1300" b="1" i="0" u="none" strike="noStrike" kern="1200" baseline="0" dirty="0" smtClean="0">
                          <a:solidFill>
                            <a:schemeClr val="dk1"/>
                          </a:solidFill>
                          <a:latin typeface="+mn-lt"/>
                          <a:ea typeface="+mn-ea"/>
                          <a:cs typeface="+mn-cs"/>
                        </a:rPr>
                        <a:t>authentic </a:t>
                      </a:r>
                      <a:r>
                        <a:rPr lang="en-GB" sz="1300" b="0" i="0" u="none" strike="noStrike" kern="1200" baseline="0" dirty="0" smtClean="0">
                          <a:solidFill>
                            <a:schemeClr val="dk1"/>
                          </a:solidFill>
                          <a:latin typeface="+mn-lt"/>
                          <a:ea typeface="+mn-ea"/>
                          <a:cs typeface="+mn-cs"/>
                        </a:rPr>
                        <a:t>product testing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extLst>
                  <a:ext uri="{0D108BD9-81ED-4DB2-BD59-A6C34878D82A}">
                    <a16:rowId xmlns:a16="http://schemas.microsoft.com/office/drawing/2014/main" val="1188974304"/>
                  </a:ext>
                </a:extLst>
              </a:tr>
              <a:tr h="1439968">
                <a:tc>
                  <a:txBody>
                    <a:bodyPr/>
                    <a:lstStyle/>
                    <a:p>
                      <a:pPr algn="ctr"/>
                      <a:r>
                        <a:rPr lang="en-GB" sz="1600" dirty="0" smtClean="0"/>
                        <a:t>iii. outline how the solution could be improved </a:t>
                      </a:r>
                      <a:endParaRPr lang="en-GB" sz="1600" dirty="0"/>
                    </a:p>
                  </a:txBody>
                  <a:tcPr marL="73812" marR="73812" marT="0" marB="0" anchor="ctr"/>
                </a:tc>
                <a:tc>
                  <a:txBody>
                    <a:bodyPr/>
                    <a:lstStyle/>
                    <a:p>
                      <a:pPr algn="ctr">
                        <a:spcAft>
                          <a:spcPts val="0"/>
                        </a:spcAft>
                      </a:pPr>
                      <a:r>
                        <a:rPr lang="en-GB" sz="1300" dirty="0" smtClean="0">
                          <a:effectLst/>
                          <a:latin typeface="+mj-lt"/>
                          <a:ea typeface="Calibri" panose="020F0502020204030204" pitchFamily="34" charset="0"/>
                          <a:cs typeface="Times New Roman" panose="02020603050405020304" pitchFamily="18" charset="0"/>
                        </a:rPr>
                        <a:t>Task 10</a:t>
                      </a:r>
                      <a:endParaRPr lang="en-GB" sz="1300" dirty="0">
                        <a:effectLst/>
                        <a:latin typeface="+mj-lt"/>
                        <a:ea typeface="Calibri" panose="020F0502020204030204" pitchFamily="34" charset="0"/>
                        <a:cs typeface="Times New Roman" panose="02020603050405020304" pitchFamily="18" charset="0"/>
                      </a:endParaRPr>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states one way </a:t>
                      </a:r>
                      <a:r>
                        <a:rPr lang="en-GB" sz="1300" b="0" i="0" u="none" strike="noStrike" kern="1200" baseline="0" dirty="0" smtClean="0">
                          <a:solidFill>
                            <a:schemeClr val="dk1"/>
                          </a:solidFill>
                          <a:latin typeface="+mn-lt"/>
                          <a:ea typeface="+mn-ea"/>
                          <a:cs typeface="+mn-cs"/>
                        </a:rPr>
                        <a:t>in which the solution could be improved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states one way in detail </a:t>
                      </a:r>
                      <a:r>
                        <a:rPr lang="en-GB" sz="1300" b="0" i="0" u="none" strike="noStrike" kern="1200" baseline="0" dirty="0" smtClean="0">
                          <a:solidFill>
                            <a:schemeClr val="dk1"/>
                          </a:solidFill>
                          <a:latin typeface="+mn-lt"/>
                          <a:ea typeface="+mn-ea"/>
                          <a:cs typeface="+mn-cs"/>
                        </a:rPr>
                        <a:t>in which the solution could be improved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outlines one way </a:t>
                      </a:r>
                      <a:r>
                        <a:rPr lang="en-GB" sz="1300" b="0" i="0" u="none" strike="noStrike" kern="1200" baseline="0" dirty="0" smtClean="0">
                          <a:solidFill>
                            <a:schemeClr val="dk1"/>
                          </a:solidFill>
                          <a:latin typeface="+mn-lt"/>
                          <a:ea typeface="+mn-ea"/>
                          <a:cs typeface="+mn-cs"/>
                        </a:rPr>
                        <a:t>in which the solution could be improved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tc>
                  <a:txBody>
                    <a:bodyPr/>
                    <a:lstStyle/>
                    <a:p>
                      <a:endParaRPr lang="en-GB" sz="1300" b="0" i="0" u="none" strike="noStrike" kern="1200" baseline="0" dirty="0" smtClean="0">
                        <a:solidFill>
                          <a:schemeClr val="dk1"/>
                        </a:solidFill>
                        <a:latin typeface="+mn-lt"/>
                        <a:ea typeface="+mn-ea"/>
                        <a:cs typeface="+mn-cs"/>
                      </a:endParaRPr>
                    </a:p>
                    <a:p>
                      <a:r>
                        <a:rPr lang="en-GB" sz="1300" b="0" i="0" u="none" strike="noStrike" kern="1200" baseline="0" dirty="0" smtClean="0">
                          <a:solidFill>
                            <a:schemeClr val="dk1"/>
                          </a:solidFill>
                          <a:latin typeface="+mn-lt"/>
                          <a:ea typeface="+mn-ea"/>
                          <a:cs typeface="+mn-cs"/>
                        </a:rPr>
                        <a:t>iii. </a:t>
                      </a:r>
                      <a:r>
                        <a:rPr lang="en-GB" sz="1300" b="1" i="0" u="none" strike="noStrike" kern="1200" baseline="0" dirty="0" smtClean="0">
                          <a:solidFill>
                            <a:schemeClr val="dk1"/>
                          </a:solidFill>
                          <a:latin typeface="+mn-lt"/>
                          <a:ea typeface="+mn-ea"/>
                          <a:cs typeface="+mn-cs"/>
                        </a:rPr>
                        <a:t>outlines </a:t>
                      </a:r>
                      <a:r>
                        <a:rPr lang="en-GB" sz="1300" b="0" i="0" u="none" strike="noStrike" kern="1200" baseline="0" dirty="0" smtClean="0">
                          <a:solidFill>
                            <a:schemeClr val="dk1"/>
                          </a:solidFill>
                          <a:latin typeface="+mn-lt"/>
                          <a:ea typeface="+mn-ea"/>
                          <a:cs typeface="+mn-cs"/>
                        </a:rPr>
                        <a:t>how the solution could be improved </a:t>
                      </a:r>
                    </a:p>
                    <a:p>
                      <a:r>
                        <a:rPr lang="en-GB" sz="1300" b="0" i="0" u="none" strike="noStrike" kern="1200" baseline="0" dirty="0" smtClean="0">
                          <a:solidFill>
                            <a:schemeClr val="dk1"/>
                          </a:solidFill>
                          <a:latin typeface="+mn-lt"/>
                          <a:ea typeface="+mn-ea"/>
                          <a:cs typeface="+mn-cs"/>
                        </a:rPr>
                        <a:t>	</a:t>
                      </a:r>
                    </a:p>
                    <a:p>
                      <a:endParaRPr lang="en-GB" sz="1300" dirty="0"/>
                    </a:p>
                  </a:txBody>
                  <a:tcPr marL="73812" marR="73812" marT="0" marB="0" anchor="ctr"/>
                </a:tc>
                <a:extLst>
                  <a:ext uri="{0D108BD9-81ED-4DB2-BD59-A6C34878D82A}">
                    <a16:rowId xmlns:a16="http://schemas.microsoft.com/office/drawing/2014/main" val="1171334899"/>
                  </a:ext>
                </a:extLst>
              </a:tr>
              <a:tr h="479892">
                <a:tc>
                  <a:txBody>
                    <a:bodyPr/>
                    <a:lstStyle/>
                    <a:p>
                      <a:pPr algn="ctr">
                        <a:spcAft>
                          <a:spcPts val="0"/>
                        </a:spcAft>
                      </a:pPr>
                      <a:r>
                        <a:rPr lang="en-GB" sz="1800" dirty="0" smtClean="0">
                          <a:effectLst/>
                        </a:rPr>
                        <a:t>Teacher’s Comment</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nchor="ctr"/>
                </a:tc>
                <a:tc>
                  <a:txBody>
                    <a:bodyPr/>
                    <a:lstStyle/>
                    <a:p>
                      <a:pPr algn="ctr">
                        <a:spcAft>
                          <a:spcPts val="0"/>
                        </a:spcAft>
                      </a:pPr>
                      <a:r>
                        <a:rPr lang="en-GB" sz="1300" dirty="0">
                          <a:effectLst/>
                        </a:rPr>
                        <a:t> </a:t>
                      </a: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tc>
                  <a:txBody>
                    <a:bodyPr/>
                    <a:lstStyle/>
                    <a:p>
                      <a:pPr>
                        <a:spcAft>
                          <a:spcPts val="0"/>
                        </a:spcAft>
                      </a:pPr>
                      <a:endParaRPr lang="en-GB" sz="1300" dirty="0">
                        <a:effectLst/>
                        <a:latin typeface="Arial" panose="020B0604020202020204" pitchFamily="34" charset="0"/>
                        <a:ea typeface="Calibri" panose="020F0502020204030204" pitchFamily="34" charset="0"/>
                        <a:cs typeface="Times New Roman" panose="02020603050405020304" pitchFamily="18" charset="0"/>
                      </a:endParaRPr>
                    </a:p>
                  </a:txBody>
                  <a:tcPr marL="73812" marR="73812" marT="0" marB="0"/>
                </a:tc>
                <a:extLst>
                  <a:ext uri="{0D108BD9-81ED-4DB2-BD59-A6C34878D82A}">
                    <a16:rowId xmlns:a16="http://schemas.microsoft.com/office/drawing/2014/main" val="4120142121"/>
                  </a:ext>
                </a:extLst>
              </a:tr>
            </a:tbl>
          </a:graphicData>
        </a:graphic>
      </p:graphicFrame>
      <p:sp>
        <p:nvSpPr>
          <p:cNvPr id="6" name="Rectangle 5"/>
          <p:cNvSpPr/>
          <p:nvPr/>
        </p:nvSpPr>
        <p:spPr>
          <a:xfrm>
            <a:off x="1766654" y="1405097"/>
            <a:ext cx="11475667" cy="241522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D: </a:t>
            </a:r>
          </a:p>
          <a:p>
            <a:pPr algn="ctr"/>
            <a:r>
              <a:rPr lang="en-GB" sz="2700" b="1" dirty="0">
                <a:solidFill>
                  <a:schemeClr val="bg1"/>
                </a:solidFill>
              </a:rPr>
              <a:t>Evaluating</a:t>
            </a:r>
            <a:endParaRPr lang="en-GB" sz="1575" dirty="0"/>
          </a:p>
          <a:p>
            <a:pPr algn="ctr"/>
            <a:r>
              <a:rPr lang="en-GB" sz="1575" dirty="0" err="1"/>
              <a:t>i</a:t>
            </a:r>
            <a:r>
              <a:rPr lang="en-GB" sz="1575" dirty="0"/>
              <a:t>. outline simple, relevant testing methods, which generate data, to measure the success of the solution </a:t>
            </a:r>
          </a:p>
          <a:p>
            <a:pPr algn="ctr"/>
            <a:endParaRPr lang="en-GB" sz="1575" dirty="0"/>
          </a:p>
          <a:p>
            <a:pPr algn="ctr"/>
            <a:r>
              <a:rPr lang="en-GB" sz="1575" dirty="0"/>
              <a:t>ii. outline the success of the solution against the design specification</a:t>
            </a:r>
          </a:p>
          <a:p>
            <a:pPr algn="ctr"/>
            <a:endParaRPr lang="en-GB" sz="1575" dirty="0"/>
          </a:p>
          <a:p>
            <a:pPr algn="ctr"/>
            <a:r>
              <a:rPr lang="en-GB" sz="1575" dirty="0"/>
              <a:t>iii. outline how the solution could be improved </a:t>
            </a:r>
          </a:p>
        </p:txBody>
      </p:sp>
    </p:spTree>
    <p:extLst>
      <p:ext uri="{BB962C8B-B14F-4D97-AF65-F5344CB8AC3E}">
        <p14:creationId xmlns:p14="http://schemas.microsoft.com/office/powerpoint/2010/main" val="39136538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C4260-636D-4092-8505-FAD6DC5A21E2}" type="slidenum">
              <a:rPr lang="en-GB" smtClean="0"/>
              <a:t>34</a:t>
            </a:fld>
            <a:endParaRPr lang="en-GB"/>
          </a:p>
        </p:txBody>
      </p:sp>
      <p:sp>
        <p:nvSpPr>
          <p:cNvPr id="13" name="Title 1"/>
          <p:cNvSpPr txBox="1">
            <a:spLocks/>
          </p:cNvSpPr>
          <p:nvPr/>
        </p:nvSpPr>
        <p:spPr>
          <a:xfrm>
            <a:off x="2018157" y="593707"/>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5814" dirty="0"/>
              <a:t>FINAL ASSESSMENT MARK</a:t>
            </a:r>
          </a:p>
        </p:txBody>
      </p:sp>
      <p:sp>
        <p:nvSpPr>
          <p:cNvPr id="9" name="Rectangle 8"/>
          <p:cNvSpPr/>
          <p:nvPr/>
        </p:nvSpPr>
        <p:spPr>
          <a:xfrm>
            <a:off x="1479013" y="1602209"/>
            <a:ext cx="2480747" cy="57592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A: </a:t>
            </a:r>
          </a:p>
          <a:p>
            <a:pPr algn="ctr"/>
            <a:r>
              <a:rPr lang="en-GB" sz="2700" b="1" dirty="0">
                <a:solidFill>
                  <a:schemeClr val="bg1"/>
                </a:solidFill>
              </a:rPr>
              <a:t>Inquiring and Analysing</a:t>
            </a:r>
            <a:endParaRPr lang="en-GB" sz="2700" dirty="0"/>
          </a:p>
          <a:p>
            <a:pPr algn="ctr"/>
            <a:endParaRPr lang="en-GB" sz="1575" dirty="0"/>
          </a:p>
          <a:p>
            <a:pPr algn="ctr"/>
            <a:endParaRPr lang="en-GB" sz="1575" dirty="0"/>
          </a:p>
          <a:p>
            <a:pPr algn="ctr"/>
            <a:r>
              <a:rPr lang="en-GB" sz="1575" dirty="0"/>
              <a:t>ii. state and prioritize the main points of research needed to develop a solution to the problem </a:t>
            </a:r>
          </a:p>
          <a:p>
            <a:pPr algn="ctr"/>
            <a:endParaRPr lang="en-GB" sz="1575" dirty="0"/>
          </a:p>
          <a:p>
            <a:pPr algn="ctr"/>
            <a:r>
              <a:rPr lang="en-GB" sz="1575" dirty="0"/>
              <a:t>iii. Describe the main features of one existing product that inspires a solution to the problem</a:t>
            </a:r>
          </a:p>
          <a:p>
            <a:pPr algn="ctr"/>
            <a:endParaRPr lang="en-GB" sz="1575" dirty="0"/>
          </a:p>
          <a:p>
            <a:pPr algn="ctr"/>
            <a:r>
              <a:rPr lang="en-GB" sz="1575" dirty="0"/>
              <a:t>iv. present the main findings of relevant research. </a:t>
            </a:r>
          </a:p>
        </p:txBody>
      </p:sp>
      <p:sp>
        <p:nvSpPr>
          <p:cNvPr id="18" name="Rectangle 17"/>
          <p:cNvSpPr/>
          <p:nvPr/>
        </p:nvSpPr>
        <p:spPr>
          <a:xfrm>
            <a:off x="4086865" y="1602209"/>
            <a:ext cx="3690650" cy="575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B: </a:t>
            </a:r>
          </a:p>
          <a:p>
            <a:pPr algn="ctr"/>
            <a:r>
              <a:rPr lang="en-GB" sz="2700" b="1" dirty="0">
                <a:solidFill>
                  <a:schemeClr val="bg1"/>
                </a:solidFill>
              </a:rPr>
              <a:t>Developing Ideas</a:t>
            </a:r>
          </a:p>
          <a:p>
            <a:endParaRPr lang="en-GB" sz="2342" dirty="0"/>
          </a:p>
          <a:p>
            <a:pPr algn="ctr"/>
            <a:endParaRPr lang="en-GB" sz="1575" dirty="0"/>
          </a:p>
          <a:p>
            <a:pPr algn="ctr"/>
            <a:r>
              <a:rPr lang="en-GB" sz="1575" dirty="0" err="1"/>
              <a:t>i</a:t>
            </a:r>
            <a:r>
              <a:rPr lang="en-GB" sz="1575" dirty="0"/>
              <a:t>. develop a list of success criteria for the solution </a:t>
            </a:r>
          </a:p>
          <a:p>
            <a:pPr marL="449976" indent="-449976" algn="ctr">
              <a:buAutoNum type="romanLcPeriod"/>
            </a:pPr>
            <a:endParaRPr lang="en-GB" sz="1575" dirty="0"/>
          </a:p>
          <a:p>
            <a:pPr algn="ctr"/>
            <a:r>
              <a:rPr lang="en-GB" sz="1575" dirty="0"/>
              <a:t>ii. present feasible design ideas, which can be correctly interpreted by others </a:t>
            </a:r>
          </a:p>
          <a:p>
            <a:pPr algn="ctr"/>
            <a:endParaRPr lang="en-GB" sz="1575" dirty="0"/>
          </a:p>
          <a:p>
            <a:pPr algn="ctr"/>
            <a:r>
              <a:rPr lang="en-GB" sz="1575" dirty="0"/>
              <a:t>iii. present the chosen design </a:t>
            </a:r>
          </a:p>
          <a:p>
            <a:pPr algn="ctr"/>
            <a:endParaRPr lang="en-GB" sz="1575" dirty="0"/>
          </a:p>
          <a:p>
            <a:pPr algn="ctr"/>
            <a:endParaRPr lang="en-GB" sz="1575" b="1" dirty="0">
              <a:solidFill>
                <a:schemeClr val="bg1"/>
              </a:solidFill>
            </a:endParaRPr>
          </a:p>
          <a:p>
            <a:pPr marL="321412" indent="-321412" algn="ctr">
              <a:buFont typeface="Arial" panose="020B0604020202020204" pitchFamily="34" charset="0"/>
              <a:buChar char="•"/>
            </a:pPr>
            <a:endParaRPr lang="en-GB" sz="1575" dirty="0">
              <a:solidFill>
                <a:schemeClr val="bg1"/>
              </a:solidFill>
            </a:endParaRPr>
          </a:p>
        </p:txBody>
      </p:sp>
      <p:sp>
        <p:nvSpPr>
          <p:cNvPr id="19" name="Rectangle 18"/>
          <p:cNvSpPr/>
          <p:nvPr/>
        </p:nvSpPr>
        <p:spPr>
          <a:xfrm>
            <a:off x="7900674" y="1602209"/>
            <a:ext cx="3361783" cy="575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C: </a:t>
            </a:r>
          </a:p>
          <a:p>
            <a:pPr algn="ctr"/>
            <a:r>
              <a:rPr lang="en-GB" sz="2700" b="1" dirty="0">
                <a:solidFill>
                  <a:schemeClr val="bg1"/>
                </a:solidFill>
              </a:rPr>
              <a:t>Creating the Solution</a:t>
            </a:r>
          </a:p>
          <a:p>
            <a:pPr algn="ctr"/>
            <a:endParaRPr lang="en-GB" sz="1575" dirty="0"/>
          </a:p>
          <a:p>
            <a:pPr algn="ctr"/>
            <a:r>
              <a:rPr lang="en-GB" sz="1575" dirty="0" err="1"/>
              <a:t>i</a:t>
            </a:r>
            <a:r>
              <a:rPr lang="en-GB" sz="1575" dirty="0"/>
              <a:t>. outline a plan, which considers the use of resources and time, sufficient for peers to be able to follow to create the solution </a:t>
            </a:r>
          </a:p>
          <a:p>
            <a:pPr algn="ctr"/>
            <a:r>
              <a:rPr lang="en-GB" sz="1575" dirty="0"/>
              <a:t>ii. demonstrate excellent technical skills when making the solution </a:t>
            </a:r>
          </a:p>
          <a:p>
            <a:pPr algn="ctr"/>
            <a:r>
              <a:rPr lang="en-GB" sz="1575" dirty="0"/>
              <a:t>iii. follow the plan to create the solution, which functions as intended list the changes made to the chosen design and plan when making the solution </a:t>
            </a:r>
          </a:p>
          <a:p>
            <a:pPr algn="ctr"/>
            <a:r>
              <a:rPr lang="en-GB" sz="1575" dirty="0"/>
              <a:t>iv. present the solution as a whole. </a:t>
            </a:r>
          </a:p>
        </p:txBody>
      </p:sp>
      <p:sp>
        <p:nvSpPr>
          <p:cNvPr id="20" name="Rectangle 19"/>
          <p:cNvSpPr/>
          <p:nvPr/>
        </p:nvSpPr>
        <p:spPr>
          <a:xfrm>
            <a:off x="11380005" y="1602209"/>
            <a:ext cx="2203632" cy="575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D: </a:t>
            </a:r>
          </a:p>
          <a:p>
            <a:pPr algn="ctr"/>
            <a:r>
              <a:rPr lang="en-GB" sz="2700" b="1" dirty="0">
                <a:solidFill>
                  <a:schemeClr val="bg1"/>
                </a:solidFill>
              </a:rPr>
              <a:t>Evaluating</a:t>
            </a:r>
          </a:p>
          <a:p>
            <a:pPr algn="ctr"/>
            <a:endParaRPr lang="en-GB" sz="1575" b="1" dirty="0">
              <a:solidFill>
                <a:schemeClr val="bg1"/>
              </a:solidFill>
            </a:endParaRPr>
          </a:p>
          <a:p>
            <a:pPr algn="ctr"/>
            <a:endParaRPr lang="en-GB" sz="1575" dirty="0"/>
          </a:p>
          <a:p>
            <a:pPr algn="ctr"/>
            <a:r>
              <a:rPr lang="en-GB" sz="1575" dirty="0" err="1"/>
              <a:t>i</a:t>
            </a:r>
            <a:r>
              <a:rPr lang="en-GB" sz="1575" dirty="0"/>
              <a:t>. outline simple, relevant testing methods, which generate data, to measure the success of the solution </a:t>
            </a:r>
          </a:p>
          <a:p>
            <a:pPr algn="ctr"/>
            <a:endParaRPr lang="en-GB" sz="1575" dirty="0"/>
          </a:p>
          <a:p>
            <a:pPr algn="ctr"/>
            <a:r>
              <a:rPr lang="en-GB" sz="1575" dirty="0"/>
              <a:t>ii. outline the success of the solution against the design specification</a:t>
            </a:r>
          </a:p>
          <a:p>
            <a:pPr algn="ctr"/>
            <a:r>
              <a:rPr lang="en-GB" sz="1575" dirty="0"/>
              <a:t> </a:t>
            </a:r>
          </a:p>
          <a:p>
            <a:pPr algn="ctr"/>
            <a:r>
              <a:rPr lang="en-GB" sz="1575" dirty="0"/>
              <a:t>iii. outline how the solution could be improved </a:t>
            </a:r>
          </a:p>
          <a:p>
            <a:pPr algn="ctr"/>
            <a:endParaRPr lang="en-GB" sz="1350" dirty="0"/>
          </a:p>
        </p:txBody>
      </p:sp>
      <p:sp>
        <p:nvSpPr>
          <p:cNvPr id="2" name="TextBox 1"/>
          <p:cNvSpPr txBox="1"/>
          <p:nvPr/>
        </p:nvSpPr>
        <p:spPr>
          <a:xfrm>
            <a:off x="2987932" y="7970918"/>
            <a:ext cx="8921036" cy="2682529"/>
          </a:xfrm>
          <a:prstGeom prst="rect">
            <a:avLst/>
          </a:prstGeom>
          <a:noFill/>
          <a:ln w="57150">
            <a:solidFill>
              <a:schemeClr val="accent1"/>
            </a:solidFill>
          </a:ln>
        </p:spPr>
        <p:txBody>
          <a:bodyPr wrap="square" rtlCol="0">
            <a:spAutoFit/>
          </a:bodyPr>
          <a:lstStyle/>
          <a:p>
            <a:pPr algn="ctr"/>
            <a:r>
              <a:rPr lang="en-GB" sz="4049" b="1" u="sng" dirty="0"/>
              <a:t>TOTAL MARK (OUT OF 8):</a:t>
            </a:r>
          </a:p>
          <a:p>
            <a:pPr algn="ctr"/>
            <a:endParaRPr lang="en-GB" sz="4049" b="1" u="sng" dirty="0"/>
          </a:p>
          <a:p>
            <a:pPr algn="ctr"/>
            <a:endParaRPr lang="en-GB" sz="4049" b="1" u="sng" dirty="0"/>
          </a:p>
          <a:p>
            <a:pPr algn="ctr"/>
            <a:endParaRPr lang="en-GB" sz="2342" dirty="0"/>
          </a:p>
          <a:p>
            <a:pPr algn="ctr"/>
            <a:endParaRPr lang="en-GB" sz="2342" dirty="0"/>
          </a:p>
        </p:txBody>
      </p:sp>
    </p:spTree>
    <p:extLst>
      <p:ext uri="{BB962C8B-B14F-4D97-AF65-F5344CB8AC3E}">
        <p14:creationId xmlns:p14="http://schemas.microsoft.com/office/powerpoint/2010/main" val="1831508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481" y="719984"/>
            <a:ext cx="7861053" cy="5627630"/>
          </a:xfrm>
        </p:spPr>
        <p:txBody>
          <a:bodyPr>
            <a:normAutofit/>
          </a:bodyPr>
          <a:lstStyle/>
          <a:p>
            <a:r>
              <a:rPr lang="en-GB" b="1" dirty="0" smtClean="0"/>
              <a:t>WELL DONE!!!</a:t>
            </a:r>
            <a:br>
              <a:rPr lang="en-GB" b="1" dirty="0" smtClean="0"/>
            </a:br>
            <a:r>
              <a:rPr lang="en-GB" b="1" dirty="0" smtClean="0"/>
              <a:t/>
            </a:r>
            <a:br>
              <a:rPr lang="en-GB" b="1" dirty="0" smtClean="0"/>
            </a:br>
            <a:r>
              <a:rPr lang="en-GB" b="1" dirty="0" smtClean="0"/>
              <a:t>YOU HAVE COMPLETED YOUR PROJECT!</a:t>
            </a:r>
            <a:endParaRPr lang="en-GB" b="1" dirty="0"/>
          </a:p>
        </p:txBody>
      </p:sp>
      <p:sp>
        <p:nvSpPr>
          <p:cNvPr id="4" name="Slide Number Placeholder 3"/>
          <p:cNvSpPr>
            <a:spLocks noGrp="1"/>
          </p:cNvSpPr>
          <p:nvPr>
            <p:ph type="sldNum" sz="quarter" idx="12"/>
          </p:nvPr>
        </p:nvSpPr>
        <p:spPr/>
        <p:txBody>
          <a:bodyPr/>
          <a:lstStyle/>
          <a:p>
            <a:fld id="{AB3C4260-636D-4092-8505-FAD6DC5A21E2}" type="slidenum">
              <a:rPr lang="en-GB" b="1" smtClean="0"/>
              <a:t>35</a:t>
            </a:fld>
            <a:endParaRPr lang="en-GB" b="1"/>
          </a:p>
        </p:txBody>
      </p:sp>
      <p:sp>
        <p:nvSpPr>
          <p:cNvPr id="5" name="Oval Callout 4"/>
          <p:cNvSpPr/>
          <p:nvPr/>
        </p:nvSpPr>
        <p:spPr>
          <a:xfrm>
            <a:off x="5421762" y="323257"/>
            <a:ext cx="9139392" cy="7008826"/>
          </a:xfrm>
          <a:prstGeom prst="wedgeEllipseCallout">
            <a:avLst>
              <a:gd name="adj1" fmla="val -64769"/>
              <a:gd name="adj2" fmla="val 12860"/>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342"/>
          </a:p>
        </p:txBody>
      </p:sp>
      <p:pic>
        <p:nvPicPr>
          <p:cNvPr id="1026" name="Picture 2" descr="https://mi-od-live-s.legocdn.com/r/www/r/mindstorms/-/media/franchises/mindstorms%202014/robots/product_ev3erstorm_square.png?l.r2=13723289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54" y="3195847"/>
            <a:ext cx="7714116" cy="7714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361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3C4260-636D-4092-8505-FAD6DC5A21E2}" type="slidenum">
              <a:rPr lang="en-GB" smtClean="0"/>
              <a:t>4</a:t>
            </a:fld>
            <a:endParaRPr lang="en-GB"/>
          </a:p>
        </p:txBody>
      </p:sp>
      <p:sp>
        <p:nvSpPr>
          <p:cNvPr id="12" name="Content Placeholder 2"/>
          <p:cNvSpPr txBox="1">
            <a:spLocks/>
          </p:cNvSpPr>
          <p:nvPr/>
        </p:nvSpPr>
        <p:spPr>
          <a:xfrm>
            <a:off x="1889975" y="1221756"/>
            <a:ext cx="12021377" cy="991352"/>
          </a:xfrm>
          <a:prstGeom prst="rect">
            <a:avLst/>
          </a:prstGeom>
        </p:spPr>
        <p:txBody>
          <a:bodyPr vert="horz" lIns="132921" tIns="66460" rIns="132921" bIns="6646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GB" sz="2700" b="1" dirty="0">
                <a:solidFill>
                  <a:srgbClr val="FF0000"/>
                </a:solidFill>
              </a:rPr>
              <a:t>You will </a:t>
            </a:r>
            <a:r>
              <a:rPr lang="en-GB" sz="2700" b="1" u="sng" dirty="0">
                <a:solidFill>
                  <a:srgbClr val="FF0000"/>
                </a:solidFill>
              </a:rPr>
              <a:t>Research</a:t>
            </a:r>
            <a:r>
              <a:rPr lang="en-GB" sz="2700" b="1" dirty="0">
                <a:solidFill>
                  <a:srgbClr val="FF0000"/>
                </a:solidFill>
              </a:rPr>
              <a:t>, </a:t>
            </a:r>
            <a:r>
              <a:rPr lang="en-GB" sz="2700" b="1" u="sng" dirty="0">
                <a:solidFill>
                  <a:srgbClr val="FF0000"/>
                </a:solidFill>
              </a:rPr>
              <a:t>Make </a:t>
            </a:r>
            <a:r>
              <a:rPr lang="en-GB" sz="2700" b="1" dirty="0">
                <a:solidFill>
                  <a:srgbClr val="FF0000"/>
                </a:solidFill>
              </a:rPr>
              <a:t> and </a:t>
            </a:r>
            <a:r>
              <a:rPr lang="en-GB" sz="2700" b="1" u="sng" dirty="0">
                <a:solidFill>
                  <a:srgbClr val="FF0000"/>
                </a:solidFill>
              </a:rPr>
              <a:t>Program</a:t>
            </a:r>
            <a:r>
              <a:rPr lang="en-GB" sz="2700" b="1" dirty="0">
                <a:solidFill>
                  <a:srgbClr val="FF0000"/>
                </a:solidFill>
              </a:rPr>
              <a:t> using software and hardware to program your Robot.</a:t>
            </a:r>
          </a:p>
          <a:p>
            <a:pPr marL="0" indent="0">
              <a:buNone/>
            </a:pPr>
            <a:r>
              <a:rPr lang="en-GB" sz="2700" b="1" dirty="0">
                <a:solidFill>
                  <a:srgbClr val="FF0000"/>
                </a:solidFill>
              </a:rPr>
              <a:t>You will be given a few problems and you will have to program your Robot to develop the solutions to the problem.</a:t>
            </a:r>
          </a:p>
        </p:txBody>
      </p:sp>
      <p:sp>
        <p:nvSpPr>
          <p:cNvPr id="13" name="Title 1"/>
          <p:cNvSpPr txBox="1">
            <a:spLocks/>
          </p:cNvSpPr>
          <p:nvPr/>
        </p:nvSpPr>
        <p:spPr>
          <a:xfrm>
            <a:off x="2018152" y="3532418"/>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5814" dirty="0"/>
              <a:t>Areas of assessment</a:t>
            </a:r>
          </a:p>
        </p:txBody>
      </p:sp>
      <p:sp>
        <p:nvSpPr>
          <p:cNvPr id="17" name="Title 1"/>
          <p:cNvSpPr txBox="1">
            <a:spLocks/>
          </p:cNvSpPr>
          <p:nvPr/>
        </p:nvSpPr>
        <p:spPr>
          <a:xfrm>
            <a:off x="1889979" y="269785"/>
            <a:ext cx="12021377" cy="1176143"/>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5814" dirty="0"/>
              <a:t>Design task</a:t>
            </a:r>
          </a:p>
        </p:txBody>
      </p:sp>
      <p:sp>
        <p:nvSpPr>
          <p:cNvPr id="9" name="Rectangle 8"/>
          <p:cNvSpPr/>
          <p:nvPr/>
        </p:nvSpPr>
        <p:spPr>
          <a:xfrm>
            <a:off x="1479007" y="4540920"/>
            <a:ext cx="2480747" cy="575926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A: </a:t>
            </a:r>
          </a:p>
          <a:p>
            <a:pPr algn="ctr"/>
            <a:r>
              <a:rPr lang="en-GB" sz="2700" b="1" dirty="0">
                <a:solidFill>
                  <a:schemeClr val="bg1"/>
                </a:solidFill>
              </a:rPr>
              <a:t>Inquiring and Analysing</a:t>
            </a:r>
            <a:endParaRPr lang="en-GB" sz="2700" dirty="0"/>
          </a:p>
          <a:p>
            <a:pPr algn="ctr"/>
            <a:endParaRPr lang="en-GB" sz="1575" dirty="0"/>
          </a:p>
          <a:p>
            <a:pPr algn="ctr"/>
            <a:endParaRPr lang="en-GB" sz="1575" dirty="0"/>
          </a:p>
          <a:p>
            <a:pPr algn="ctr"/>
            <a:r>
              <a:rPr lang="en-GB" sz="1575" dirty="0"/>
              <a:t>ii. state and prioritize the main points of research needed to develop a solution to the problem </a:t>
            </a:r>
          </a:p>
          <a:p>
            <a:pPr algn="ctr"/>
            <a:endParaRPr lang="en-GB" sz="1575" dirty="0"/>
          </a:p>
          <a:p>
            <a:pPr algn="ctr"/>
            <a:r>
              <a:rPr lang="en-GB" sz="1575" dirty="0"/>
              <a:t>iii. Describe the main features of one existing product that inspires a solution to the problem</a:t>
            </a:r>
          </a:p>
          <a:p>
            <a:pPr algn="ctr"/>
            <a:endParaRPr lang="en-GB" sz="1575" dirty="0"/>
          </a:p>
          <a:p>
            <a:pPr algn="ctr"/>
            <a:r>
              <a:rPr lang="en-GB" sz="1575" dirty="0"/>
              <a:t>iv. present the main findings of relevant research. </a:t>
            </a:r>
          </a:p>
        </p:txBody>
      </p:sp>
      <p:sp>
        <p:nvSpPr>
          <p:cNvPr id="18" name="Rectangle 17"/>
          <p:cNvSpPr/>
          <p:nvPr/>
        </p:nvSpPr>
        <p:spPr>
          <a:xfrm>
            <a:off x="4086859" y="4540920"/>
            <a:ext cx="3690650" cy="575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B: </a:t>
            </a:r>
          </a:p>
          <a:p>
            <a:pPr algn="ctr"/>
            <a:r>
              <a:rPr lang="en-GB" sz="2700" b="1" dirty="0">
                <a:solidFill>
                  <a:schemeClr val="bg1"/>
                </a:solidFill>
              </a:rPr>
              <a:t>Developing Ideas</a:t>
            </a:r>
          </a:p>
          <a:p>
            <a:endParaRPr lang="en-GB" sz="2342" dirty="0"/>
          </a:p>
          <a:p>
            <a:pPr algn="ctr"/>
            <a:endParaRPr lang="en-GB" sz="1575" dirty="0"/>
          </a:p>
          <a:p>
            <a:pPr algn="ctr"/>
            <a:r>
              <a:rPr lang="en-GB" sz="1575" dirty="0" err="1"/>
              <a:t>i</a:t>
            </a:r>
            <a:r>
              <a:rPr lang="en-GB" sz="1575" dirty="0"/>
              <a:t>. develop a list of success criteria for the solution </a:t>
            </a:r>
          </a:p>
          <a:p>
            <a:pPr marL="449976" indent="-449976" algn="ctr">
              <a:buAutoNum type="romanLcPeriod"/>
            </a:pPr>
            <a:endParaRPr lang="en-GB" sz="1575" dirty="0"/>
          </a:p>
          <a:p>
            <a:pPr algn="ctr"/>
            <a:r>
              <a:rPr lang="en-GB" sz="1575" dirty="0"/>
              <a:t>ii. present feasible design ideas, which can be correctly interpreted by others </a:t>
            </a:r>
          </a:p>
          <a:p>
            <a:pPr algn="ctr"/>
            <a:endParaRPr lang="en-GB" sz="1575" dirty="0"/>
          </a:p>
          <a:p>
            <a:pPr algn="ctr"/>
            <a:r>
              <a:rPr lang="en-GB" sz="1575" dirty="0"/>
              <a:t>iii. present the chosen design </a:t>
            </a:r>
          </a:p>
          <a:p>
            <a:pPr algn="ctr"/>
            <a:endParaRPr lang="en-GB" sz="1575" dirty="0"/>
          </a:p>
          <a:p>
            <a:pPr algn="ctr"/>
            <a:endParaRPr lang="en-GB" sz="1575" b="1" dirty="0">
              <a:solidFill>
                <a:schemeClr val="bg1"/>
              </a:solidFill>
            </a:endParaRPr>
          </a:p>
          <a:p>
            <a:pPr marL="321412" indent="-321412" algn="ctr">
              <a:buFont typeface="Arial" panose="020B0604020202020204" pitchFamily="34" charset="0"/>
              <a:buChar char="•"/>
            </a:pPr>
            <a:endParaRPr lang="en-GB" sz="1575" dirty="0">
              <a:solidFill>
                <a:schemeClr val="bg1"/>
              </a:solidFill>
            </a:endParaRPr>
          </a:p>
        </p:txBody>
      </p:sp>
      <p:sp>
        <p:nvSpPr>
          <p:cNvPr id="19" name="Rectangle 18"/>
          <p:cNvSpPr/>
          <p:nvPr/>
        </p:nvSpPr>
        <p:spPr>
          <a:xfrm>
            <a:off x="7900668" y="4540920"/>
            <a:ext cx="3361783" cy="575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C: </a:t>
            </a:r>
          </a:p>
          <a:p>
            <a:pPr algn="ctr"/>
            <a:r>
              <a:rPr lang="en-GB" sz="2700" b="1" dirty="0">
                <a:solidFill>
                  <a:schemeClr val="bg1"/>
                </a:solidFill>
              </a:rPr>
              <a:t>Creating the Solution</a:t>
            </a:r>
          </a:p>
          <a:p>
            <a:pPr algn="ctr"/>
            <a:endParaRPr lang="en-GB" sz="1575" dirty="0"/>
          </a:p>
          <a:p>
            <a:pPr algn="ctr"/>
            <a:r>
              <a:rPr lang="en-GB" sz="1575" dirty="0" err="1"/>
              <a:t>i</a:t>
            </a:r>
            <a:r>
              <a:rPr lang="en-GB" sz="1575" dirty="0"/>
              <a:t>. outline a plan, which considers the use of resources and time, sufficient for peers to be able to follow to create the solution </a:t>
            </a:r>
          </a:p>
          <a:p>
            <a:pPr algn="ctr"/>
            <a:r>
              <a:rPr lang="en-GB" sz="1575" dirty="0"/>
              <a:t>ii. demonstrate excellent technical skills when making the solution </a:t>
            </a:r>
          </a:p>
          <a:p>
            <a:pPr algn="ctr"/>
            <a:r>
              <a:rPr lang="en-GB" sz="1575" dirty="0"/>
              <a:t>iii. follow the plan to create the solution, which functions as intended list the changes made to the chosen design and plan when making the solution </a:t>
            </a:r>
          </a:p>
          <a:p>
            <a:pPr algn="ctr"/>
            <a:r>
              <a:rPr lang="en-GB" sz="1575" dirty="0"/>
              <a:t>iv. present the solution as a whole. </a:t>
            </a:r>
          </a:p>
        </p:txBody>
      </p:sp>
      <p:sp>
        <p:nvSpPr>
          <p:cNvPr id="20" name="Rectangle 19"/>
          <p:cNvSpPr/>
          <p:nvPr/>
        </p:nvSpPr>
        <p:spPr>
          <a:xfrm>
            <a:off x="11379999" y="4540920"/>
            <a:ext cx="2203632" cy="57592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700" b="1" u="sng" dirty="0">
                <a:solidFill>
                  <a:schemeClr val="bg1"/>
                </a:solidFill>
              </a:rPr>
              <a:t>Criterion D: </a:t>
            </a:r>
          </a:p>
          <a:p>
            <a:pPr algn="ctr"/>
            <a:r>
              <a:rPr lang="en-GB" sz="2700" b="1" dirty="0">
                <a:solidFill>
                  <a:schemeClr val="bg1"/>
                </a:solidFill>
              </a:rPr>
              <a:t>Evaluating</a:t>
            </a:r>
          </a:p>
          <a:p>
            <a:pPr algn="ctr"/>
            <a:endParaRPr lang="en-GB" sz="1575" b="1" dirty="0">
              <a:solidFill>
                <a:schemeClr val="bg1"/>
              </a:solidFill>
            </a:endParaRPr>
          </a:p>
          <a:p>
            <a:pPr algn="ctr"/>
            <a:endParaRPr lang="en-GB" sz="1575" dirty="0"/>
          </a:p>
          <a:p>
            <a:pPr algn="ctr"/>
            <a:r>
              <a:rPr lang="en-GB" sz="1575" dirty="0" err="1"/>
              <a:t>i</a:t>
            </a:r>
            <a:r>
              <a:rPr lang="en-GB" sz="1575" dirty="0"/>
              <a:t>. outline simple, relevant testing methods, which generate data, to measure the success of the solution </a:t>
            </a:r>
          </a:p>
          <a:p>
            <a:pPr algn="ctr"/>
            <a:endParaRPr lang="en-GB" sz="1575" dirty="0"/>
          </a:p>
          <a:p>
            <a:pPr algn="ctr"/>
            <a:r>
              <a:rPr lang="en-GB" sz="1575" dirty="0"/>
              <a:t>ii. outline the success of the solution against the design specification</a:t>
            </a:r>
          </a:p>
          <a:p>
            <a:pPr algn="ctr"/>
            <a:r>
              <a:rPr lang="en-GB" sz="1575" dirty="0"/>
              <a:t> </a:t>
            </a:r>
          </a:p>
          <a:p>
            <a:pPr algn="ctr"/>
            <a:r>
              <a:rPr lang="en-GB" sz="1575" dirty="0"/>
              <a:t>iii. outline how the solution could be improved </a:t>
            </a:r>
          </a:p>
          <a:p>
            <a:pPr algn="ctr"/>
            <a:endParaRPr lang="en-GB" sz="1350" dirty="0"/>
          </a:p>
        </p:txBody>
      </p:sp>
    </p:spTree>
    <p:extLst>
      <p:ext uri="{BB962C8B-B14F-4D97-AF65-F5344CB8AC3E}">
        <p14:creationId xmlns:p14="http://schemas.microsoft.com/office/powerpoint/2010/main" val="2832164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b="1" dirty="0" smtClean="0"/>
              <a:t>Inquiring and Analysing</a:t>
            </a:r>
            <a:endParaRPr lang="en-GB" b="1" dirty="0"/>
          </a:p>
        </p:txBody>
      </p:sp>
      <p:sp>
        <p:nvSpPr>
          <p:cNvPr id="6" name="Subtitle 5"/>
          <p:cNvSpPr>
            <a:spLocks noGrp="1"/>
          </p:cNvSpPr>
          <p:nvPr>
            <p:ph type="subTitle" idx="1"/>
          </p:nvPr>
        </p:nvSpPr>
        <p:spPr/>
        <p:txBody>
          <a:bodyPr/>
          <a:lstStyle/>
          <a:p>
            <a:r>
              <a:rPr lang="en-GB" dirty="0" smtClean="0"/>
              <a:t>Criteria A</a:t>
            </a:r>
            <a:endParaRPr lang="en-GB" dirty="0"/>
          </a:p>
        </p:txBody>
      </p:sp>
      <p:sp>
        <p:nvSpPr>
          <p:cNvPr id="4" name="Slide Number Placeholder 3"/>
          <p:cNvSpPr>
            <a:spLocks noGrp="1"/>
          </p:cNvSpPr>
          <p:nvPr>
            <p:ph type="sldNum" sz="quarter" idx="12"/>
          </p:nvPr>
        </p:nvSpPr>
        <p:spPr/>
        <p:txBody>
          <a:bodyPr/>
          <a:lstStyle/>
          <a:p>
            <a:fld id="{AB3C4260-636D-4092-8505-FAD6DC5A21E2}" type="slidenum">
              <a:rPr lang="en-GB" smtClean="0"/>
              <a:t>5</a:t>
            </a:fld>
            <a:endParaRPr lang="en-GB"/>
          </a:p>
        </p:txBody>
      </p:sp>
    </p:spTree>
    <p:extLst>
      <p:ext uri="{BB962C8B-B14F-4D97-AF65-F5344CB8AC3E}">
        <p14:creationId xmlns:p14="http://schemas.microsoft.com/office/powerpoint/2010/main" val="1767253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6</a:t>
            </a:fld>
            <a:endParaRPr lang="en-GB"/>
          </a:p>
        </p:txBody>
      </p:sp>
      <p:sp>
        <p:nvSpPr>
          <p:cNvPr id="4" name="Title 1"/>
          <p:cNvSpPr txBox="1">
            <a:spLocks/>
          </p:cNvSpPr>
          <p:nvPr/>
        </p:nvSpPr>
        <p:spPr>
          <a:xfrm>
            <a:off x="1873269" y="357817"/>
            <a:ext cx="12512733" cy="949780"/>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a:t>
            </a:r>
            <a:r>
              <a:rPr lang="en-GB" sz="4499" b="1" dirty="0" smtClean="0">
                <a:solidFill>
                  <a:srgbClr val="FF0000"/>
                </a:solidFill>
              </a:rPr>
              <a:t>1A: </a:t>
            </a:r>
            <a:r>
              <a:rPr lang="en-GB" sz="4499" b="1" dirty="0">
                <a:solidFill>
                  <a:srgbClr val="FF0000"/>
                </a:solidFill>
              </a:rPr>
              <a:t>research Plan</a:t>
            </a:r>
          </a:p>
        </p:txBody>
      </p:sp>
      <p:sp>
        <p:nvSpPr>
          <p:cNvPr id="9" name="TextBox 8"/>
          <p:cNvSpPr txBox="1"/>
          <p:nvPr/>
        </p:nvSpPr>
        <p:spPr>
          <a:xfrm>
            <a:off x="1425114" y="4400402"/>
            <a:ext cx="12960888" cy="1061829"/>
          </a:xfrm>
          <a:prstGeom prst="rect">
            <a:avLst/>
          </a:prstGeom>
          <a:noFill/>
        </p:spPr>
        <p:txBody>
          <a:bodyPr wrap="square" rtlCol="0">
            <a:spAutoFit/>
          </a:bodyPr>
          <a:lstStyle/>
          <a:p>
            <a:r>
              <a:rPr lang="en-GB" sz="1575" b="1" dirty="0">
                <a:solidFill>
                  <a:srgbClr val="FF0000"/>
                </a:solidFill>
              </a:rPr>
              <a:t>Complete the table below by stating the research you will need to undertake to understand how to </a:t>
            </a:r>
            <a:r>
              <a:rPr lang="en-GB" sz="1575" b="1" u="sng" dirty="0">
                <a:solidFill>
                  <a:srgbClr val="FF0000"/>
                </a:solidFill>
              </a:rPr>
              <a:t>build</a:t>
            </a:r>
            <a:r>
              <a:rPr lang="en-GB" sz="1575" b="1" dirty="0">
                <a:solidFill>
                  <a:srgbClr val="FF0000"/>
                </a:solidFill>
              </a:rPr>
              <a:t> and </a:t>
            </a:r>
            <a:r>
              <a:rPr lang="en-GB" sz="1575" b="1" u="sng" dirty="0">
                <a:solidFill>
                  <a:srgbClr val="FF0000"/>
                </a:solidFill>
              </a:rPr>
              <a:t>program</a:t>
            </a:r>
            <a:r>
              <a:rPr lang="en-GB" sz="1575" b="1" dirty="0">
                <a:solidFill>
                  <a:srgbClr val="FF0000"/>
                </a:solidFill>
              </a:rPr>
              <a:t> your Robot. </a:t>
            </a:r>
          </a:p>
          <a:p>
            <a:endParaRPr lang="en-GB" sz="1575" b="1" dirty="0">
              <a:solidFill>
                <a:srgbClr val="FF0000"/>
              </a:solidFill>
            </a:endParaRPr>
          </a:p>
          <a:p>
            <a:r>
              <a:rPr lang="en-GB" sz="1575" b="1" dirty="0">
                <a:solidFill>
                  <a:srgbClr val="FF0000"/>
                </a:solidFill>
              </a:rPr>
              <a:t>This is just a guide and you have been given an example in one of the sections. You should try and come up with ATLEAST 3 POINTS IN EACH SECTION FOR A HIGH LEVEL.</a:t>
            </a:r>
          </a:p>
        </p:txBody>
      </p:sp>
      <p:graphicFrame>
        <p:nvGraphicFramePr>
          <p:cNvPr id="6" name="Table 5"/>
          <p:cNvGraphicFramePr>
            <a:graphicFrameLocks noGrp="1"/>
          </p:cNvGraphicFramePr>
          <p:nvPr>
            <p:extLst>
              <p:ext uri="{D42A27DB-BD31-4B8C-83A1-F6EECF244321}">
                <p14:modId xmlns:p14="http://schemas.microsoft.com/office/powerpoint/2010/main" val="533618458"/>
              </p:ext>
            </p:extLst>
          </p:nvPr>
        </p:nvGraphicFramePr>
        <p:xfrm>
          <a:off x="1425114" y="5637592"/>
          <a:ext cx="12798088" cy="4099136"/>
        </p:xfrm>
        <a:graphic>
          <a:graphicData uri="http://schemas.openxmlformats.org/drawingml/2006/table">
            <a:tbl>
              <a:tblPr firstRow="1" bandRow="1">
                <a:tableStyleId>{5C22544A-7EE6-4342-B048-85BDC9FD1C3A}</a:tableStyleId>
              </a:tblPr>
              <a:tblGrid>
                <a:gridCol w="2685646">
                  <a:extLst>
                    <a:ext uri="{9D8B030D-6E8A-4147-A177-3AD203B41FA5}">
                      <a16:colId xmlns:a16="http://schemas.microsoft.com/office/drawing/2014/main" val="217076129"/>
                    </a:ext>
                  </a:extLst>
                </a:gridCol>
                <a:gridCol w="3480840">
                  <a:extLst>
                    <a:ext uri="{9D8B030D-6E8A-4147-A177-3AD203B41FA5}">
                      <a16:colId xmlns:a16="http://schemas.microsoft.com/office/drawing/2014/main" val="1766886095"/>
                    </a:ext>
                  </a:extLst>
                </a:gridCol>
                <a:gridCol w="3432080">
                  <a:extLst>
                    <a:ext uri="{9D8B030D-6E8A-4147-A177-3AD203B41FA5}">
                      <a16:colId xmlns:a16="http://schemas.microsoft.com/office/drawing/2014/main" val="2295505308"/>
                    </a:ext>
                  </a:extLst>
                </a:gridCol>
                <a:gridCol w="3199522">
                  <a:extLst>
                    <a:ext uri="{9D8B030D-6E8A-4147-A177-3AD203B41FA5}">
                      <a16:colId xmlns:a16="http://schemas.microsoft.com/office/drawing/2014/main" val="3282404499"/>
                    </a:ext>
                  </a:extLst>
                </a:gridCol>
              </a:tblGrid>
              <a:tr h="719984">
                <a:tc>
                  <a:txBody>
                    <a:bodyPr/>
                    <a:lstStyle/>
                    <a:p>
                      <a:endParaRPr lang="en-GB" sz="2000" dirty="0">
                        <a:solidFill>
                          <a:schemeClr val="bg1"/>
                        </a:solidFill>
                      </a:endParaRPr>
                    </a:p>
                  </a:txBody>
                  <a:tcPr marL="102855" marR="102855" marT="51427" marB="51427"/>
                </a:tc>
                <a:tc>
                  <a:txBody>
                    <a:bodyPr/>
                    <a:lstStyle/>
                    <a:p>
                      <a:r>
                        <a:rPr lang="en-GB" sz="2000" dirty="0" smtClean="0"/>
                        <a:t>WHAT</a:t>
                      </a:r>
                      <a:r>
                        <a:rPr lang="en-GB" sz="2000" baseline="0" dirty="0" smtClean="0"/>
                        <a:t> HAS TO BE RESEARCHED OR STUDIED?</a:t>
                      </a:r>
                      <a:endParaRPr lang="en-GB" sz="2000" dirty="0">
                        <a:solidFill>
                          <a:schemeClr val="bg1"/>
                        </a:solidFill>
                      </a:endParaRPr>
                    </a:p>
                  </a:txBody>
                  <a:tcPr marL="102855" marR="102855" marT="51427" marB="51427"/>
                </a:tc>
                <a:tc>
                  <a:txBody>
                    <a:bodyPr/>
                    <a:lstStyle/>
                    <a:p>
                      <a:r>
                        <a:rPr lang="en-GB" sz="2000" dirty="0" smtClean="0"/>
                        <a:t>HOW WILL</a:t>
                      </a:r>
                      <a:r>
                        <a:rPr lang="en-GB" sz="2000" baseline="0" dirty="0" smtClean="0"/>
                        <a:t> IT BE RESEARCHED OR STUDIED?</a:t>
                      </a:r>
                      <a:endParaRPr lang="en-GB" sz="2000" dirty="0"/>
                    </a:p>
                  </a:txBody>
                  <a:tcPr marL="102855" marR="102855" marT="51427" marB="51427"/>
                </a:tc>
                <a:tc>
                  <a:txBody>
                    <a:bodyPr/>
                    <a:lstStyle/>
                    <a:p>
                      <a:r>
                        <a:rPr lang="en-GB" sz="2000" dirty="0" smtClean="0"/>
                        <a:t>WHAT</a:t>
                      </a:r>
                      <a:r>
                        <a:rPr lang="en-GB" sz="2000" baseline="0" dirty="0" smtClean="0"/>
                        <a:t> WILL YOU USE TO FIND OUT</a:t>
                      </a:r>
                      <a:endParaRPr lang="en-GB" sz="2000" dirty="0"/>
                    </a:p>
                  </a:txBody>
                  <a:tcPr marL="102855" marR="102855" marT="51427" marB="51427"/>
                </a:tc>
                <a:extLst>
                  <a:ext uri="{0D108BD9-81ED-4DB2-BD59-A6C34878D82A}">
                    <a16:rowId xmlns:a16="http://schemas.microsoft.com/office/drawing/2014/main" val="3000193233"/>
                  </a:ext>
                </a:extLst>
              </a:tr>
              <a:tr h="1028549">
                <a:tc>
                  <a:txBody>
                    <a:bodyPr/>
                    <a:lstStyle/>
                    <a:p>
                      <a:pPr algn="ctr"/>
                      <a:endParaRPr lang="en-GB" sz="2000" dirty="0" smtClean="0"/>
                    </a:p>
                    <a:p>
                      <a:pPr algn="ctr"/>
                      <a:r>
                        <a:rPr lang="en-GB" sz="2000" dirty="0" smtClean="0"/>
                        <a:t>ROBOT</a:t>
                      </a:r>
                    </a:p>
                    <a:p>
                      <a:pPr algn="ctr"/>
                      <a:endParaRPr lang="en-GB" sz="2000" baseline="0" dirty="0" smtClean="0"/>
                    </a:p>
                  </a:txBody>
                  <a:tcPr marL="102855" marR="102855" marT="51427" marB="51427" anchor="ctr"/>
                </a:tc>
                <a:tc>
                  <a:txBody>
                    <a:bodyPr/>
                    <a:lstStyle/>
                    <a:p>
                      <a:pPr marL="228600" indent="-228600">
                        <a:buFont typeface="+mj-lt"/>
                        <a:buAutoNum type="arabicPeriod"/>
                      </a:pPr>
                      <a:r>
                        <a:rPr lang="en-GB" sz="1600" dirty="0" smtClean="0"/>
                        <a:t> </a:t>
                      </a:r>
                    </a:p>
                    <a:p>
                      <a:pPr marL="228600" indent="-228600">
                        <a:buFont typeface="+mj-lt"/>
                        <a:buAutoNum type="arabicPeriod"/>
                      </a:pPr>
                      <a:r>
                        <a:rPr lang="en-GB" sz="1600" dirty="0" smtClean="0"/>
                        <a:t> </a:t>
                      </a:r>
                    </a:p>
                    <a:p>
                      <a:pPr marL="228600" indent="-228600">
                        <a:buFont typeface="+mj-lt"/>
                        <a:buAutoNum type="arabicPeriod"/>
                      </a:pPr>
                      <a:r>
                        <a:rPr lang="en-GB" sz="1600" dirty="0" smtClean="0"/>
                        <a:t> </a:t>
                      </a:r>
                      <a:endParaRPr lang="en-GB" sz="1600" dirty="0"/>
                    </a:p>
                  </a:txBody>
                  <a:tcPr marL="102855" marR="102855" marT="51427" marB="51427"/>
                </a:tc>
                <a:tc>
                  <a:txBody>
                    <a:bodyPr/>
                    <a:lstStyle/>
                    <a:p>
                      <a:pPr marL="228600" indent="-228600">
                        <a:buFont typeface="+mj-lt"/>
                        <a:buAutoNum type="arabicPeriod"/>
                      </a:pPr>
                      <a:r>
                        <a:rPr lang="en-GB" sz="1600" dirty="0" smtClean="0"/>
                        <a:t> </a:t>
                      </a:r>
                    </a:p>
                    <a:p>
                      <a:pPr marL="228600" indent="-228600">
                        <a:buFont typeface="+mj-lt"/>
                        <a:buAutoNum type="arabicPeriod"/>
                      </a:pPr>
                      <a:r>
                        <a:rPr lang="en-GB" sz="1600" dirty="0" smtClean="0"/>
                        <a:t> </a:t>
                      </a:r>
                    </a:p>
                    <a:p>
                      <a:pPr marL="228600" indent="-228600">
                        <a:buFont typeface="+mj-lt"/>
                        <a:buAutoNum type="arabicPeriod"/>
                      </a:pPr>
                      <a:r>
                        <a:rPr lang="en-GB" sz="1600" dirty="0" smtClean="0"/>
                        <a:t> </a:t>
                      </a:r>
                      <a:endParaRPr lang="en-GB" sz="1600" dirty="0"/>
                    </a:p>
                  </a:txBody>
                  <a:tcPr marL="102855" marR="102855" marT="51427" marB="51427"/>
                </a:tc>
                <a:tc>
                  <a:txBody>
                    <a:bodyPr/>
                    <a:lstStyle/>
                    <a:p>
                      <a:pPr marL="228600" indent="-228600">
                        <a:buFont typeface="+mj-lt"/>
                        <a:buAutoNum type="arabicPeriod"/>
                      </a:pPr>
                      <a:r>
                        <a:rPr lang="en-GB" sz="1600" dirty="0" smtClean="0"/>
                        <a:t> </a:t>
                      </a:r>
                    </a:p>
                    <a:p>
                      <a:pPr marL="228600" indent="-228600">
                        <a:buFont typeface="+mj-lt"/>
                        <a:buAutoNum type="arabicPeriod"/>
                      </a:pPr>
                      <a:r>
                        <a:rPr lang="en-GB" sz="1600" dirty="0" smtClean="0"/>
                        <a:t> </a:t>
                      </a:r>
                    </a:p>
                    <a:p>
                      <a:pPr marL="228600" indent="-228600">
                        <a:buFont typeface="+mj-lt"/>
                        <a:buAutoNum type="arabicPeriod"/>
                      </a:pPr>
                      <a:r>
                        <a:rPr lang="en-GB" sz="1600" dirty="0" smtClean="0"/>
                        <a:t> </a:t>
                      </a:r>
                      <a:endParaRPr lang="en-GB" sz="1600" dirty="0"/>
                    </a:p>
                  </a:txBody>
                  <a:tcPr marL="102855" marR="102855" marT="51427" marB="51427"/>
                </a:tc>
                <a:extLst>
                  <a:ext uri="{0D108BD9-81ED-4DB2-BD59-A6C34878D82A}">
                    <a16:rowId xmlns:a16="http://schemas.microsoft.com/office/drawing/2014/main" val="3802251905"/>
                  </a:ext>
                </a:extLst>
              </a:tr>
              <a:tr h="1302828">
                <a:tc>
                  <a:txBody>
                    <a:bodyPr/>
                    <a:lstStyle/>
                    <a:p>
                      <a:pPr algn="ctr"/>
                      <a:r>
                        <a:rPr lang="en-GB" sz="2000" dirty="0" smtClean="0"/>
                        <a:t>SOFTWARE</a:t>
                      </a:r>
                    </a:p>
                  </a:txBody>
                  <a:tcPr marL="102855" marR="102855" marT="51427" marB="51427" anchor="ctr"/>
                </a:tc>
                <a:tc>
                  <a:txBody>
                    <a:bodyPr/>
                    <a:lstStyle/>
                    <a:p>
                      <a:pPr marL="228600" indent="-228600">
                        <a:buFont typeface="+mj-lt"/>
                        <a:buAutoNum type="arabicPeriod"/>
                      </a:pPr>
                      <a:r>
                        <a:rPr lang="en-GB" sz="1600" dirty="0" smtClean="0"/>
                        <a:t>What software is</a:t>
                      </a:r>
                      <a:r>
                        <a:rPr lang="en-GB" sz="1600" baseline="0" dirty="0" smtClean="0"/>
                        <a:t> available to program my robot? </a:t>
                      </a:r>
                    </a:p>
                    <a:p>
                      <a:pPr marL="228600" indent="-228600">
                        <a:buFont typeface="+mj-lt"/>
                        <a:buAutoNum type="arabicPeriod"/>
                      </a:pPr>
                      <a:r>
                        <a:rPr lang="en-GB" sz="1600" baseline="0" dirty="0" smtClean="0"/>
                        <a:t> </a:t>
                      </a:r>
                    </a:p>
                    <a:p>
                      <a:pPr marL="228600" indent="-228600">
                        <a:buFont typeface="+mj-lt"/>
                        <a:buAutoNum type="arabicPeriod"/>
                      </a:pPr>
                      <a:r>
                        <a:rPr lang="en-GB" sz="1600" baseline="0" dirty="0" smtClean="0"/>
                        <a:t> </a:t>
                      </a:r>
                    </a:p>
                    <a:p>
                      <a:pPr marL="228600" indent="-228600">
                        <a:buFont typeface="+mj-lt"/>
                        <a:buAutoNum type="arabicPeriod"/>
                      </a:pPr>
                      <a:endParaRPr lang="en-GB" sz="1600" dirty="0"/>
                    </a:p>
                  </a:txBody>
                  <a:tcPr marL="102855" marR="102855" marT="51427" marB="51427"/>
                </a:tc>
                <a:tc>
                  <a:txBody>
                    <a:bodyPr/>
                    <a:lstStyle/>
                    <a:p>
                      <a:pPr marL="228600" indent="-228600">
                        <a:buFont typeface="+mj-lt"/>
                        <a:buAutoNum type="arabicPeriod"/>
                      </a:pPr>
                      <a:r>
                        <a:rPr lang="en-GB" sz="1600" dirty="0" smtClean="0"/>
                        <a:t>I will</a:t>
                      </a:r>
                      <a:r>
                        <a:rPr lang="en-GB" sz="1600" baseline="0" dirty="0" smtClean="0"/>
                        <a:t> look at the laptops in school and also online to see what is available</a:t>
                      </a:r>
                    </a:p>
                    <a:p>
                      <a:pPr marL="228600" indent="-228600">
                        <a:buFont typeface="+mj-lt"/>
                        <a:buAutoNum type="arabicPeriod"/>
                      </a:pPr>
                      <a:r>
                        <a:rPr lang="en-GB" sz="1600" baseline="0" dirty="0" smtClean="0"/>
                        <a:t> </a:t>
                      </a:r>
                    </a:p>
                    <a:p>
                      <a:pPr marL="228600" indent="-228600">
                        <a:buFont typeface="+mj-lt"/>
                        <a:buAutoNum type="arabicPeriod"/>
                      </a:pPr>
                      <a:r>
                        <a:rPr lang="en-GB" sz="1600" baseline="0" dirty="0" smtClean="0"/>
                        <a:t> </a:t>
                      </a:r>
                      <a:endParaRPr lang="en-GB" sz="1600" dirty="0"/>
                    </a:p>
                  </a:txBody>
                  <a:tcPr marL="102855" marR="102855" marT="51427" marB="51427"/>
                </a:tc>
                <a:tc>
                  <a:txBody>
                    <a:bodyPr/>
                    <a:lstStyle/>
                    <a:p>
                      <a:pPr marL="228600" indent="-228600">
                        <a:buFont typeface="+mj-lt"/>
                        <a:buAutoNum type="arabicPeriod"/>
                      </a:pPr>
                      <a:r>
                        <a:rPr lang="en-GB" sz="1600" dirty="0" smtClean="0"/>
                        <a:t> Internet</a:t>
                      </a:r>
                      <a:r>
                        <a:rPr lang="en-GB" sz="1600" baseline="0" dirty="0" smtClean="0"/>
                        <a:t>, School Laptop</a:t>
                      </a:r>
                      <a:endParaRPr lang="en-GB" sz="1600" dirty="0" smtClean="0"/>
                    </a:p>
                    <a:p>
                      <a:pPr marL="228600" indent="-228600">
                        <a:buFont typeface="+mj-lt"/>
                        <a:buAutoNum type="arabicPeriod"/>
                      </a:pPr>
                      <a:r>
                        <a:rPr lang="en-GB" sz="1600" dirty="0" smtClean="0"/>
                        <a:t> </a:t>
                      </a:r>
                    </a:p>
                    <a:p>
                      <a:pPr marL="228600" indent="-228600">
                        <a:buFont typeface="+mj-lt"/>
                        <a:buAutoNum type="arabicPeriod"/>
                      </a:pPr>
                      <a:r>
                        <a:rPr lang="en-GB" sz="1600" dirty="0" smtClean="0"/>
                        <a:t> </a:t>
                      </a:r>
                      <a:endParaRPr lang="en-GB" sz="1600" dirty="0"/>
                    </a:p>
                  </a:txBody>
                  <a:tcPr marL="102855" marR="102855" marT="51427" marB="51427"/>
                </a:tc>
                <a:extLst>
                  <a:ext uri="{0D108BD9-81ED-4DB2-BD59-A6C34878D82A}">
                    <a16:rowId xmlns:a16="http://schemas.microsoft.com/office/drawing/2014/main" val="3221653262"/>
                  </a:ext>
                </a:extLst>
              </a:tr>
              <a:tr h="1028549">
                <a:tc>
                  <a:txBody>
                    <a:bodyPr/>
                    <a:lstStyle/>
                    <a:p>
                      <a:pPr algn="ctr"/>
                      <a:endParaRPr lang="en-GB" sz="2000" dirty="0" smtClean="0"/>
                    </a:p>
                    <a:p>
                      <a:pPr algn="ctr"/>
                      <a:r>
                        <a:rPr lang="en-GB" sz="2000" dirty="0" smtClean="0"/>
                        <a:t>PROGRAMMING</a:t>
                      </a:r>
                    </a:p>
                    <a:p>
                      <a:pPr algn="ctr"/>
                      <a:endParaRPr lang="en-GB" sz="2000" baseline="0" dirty="0" smtClean="0"/>
                    </a:p>
                  </a:txBody>
                  <a:tcPr marL="102855" marR="102855" marT="51427" marB="51427" anchor="ctr"/>
                </a:tc>
                <a:tc>
                  <a:txBody>
                    <a:bodyPr/>
                    <a:lstStyle/>
                    <a:p>
                      <a:pPr marL="228600" indent="-228600">
                        <a:buFont typeface="+mj-lt"/>
                        <a:buAutoNum type="arabicPeriod"/>
                      </a:pPr>
                      <a:r>
                        <a:rPr lang="en-GB" sz="1600" baseline="0" dirty="0" smtClean="0"/>
                        <a:t> </a:t>
                      </a:r>
                    </a:p>
                    <a:p>
                      <a:pPr marL="228600" indent="-228600">
                        <a:buFont typeface="+mj-lt"/>
                        <a:buAutoNum type="arabicPeriod"/>
                      </a:pPr>
                      <a:r>
                        <a:rPr lang="en-GB" sz="1600" baseline="0" dirty="0" smtClean="0"/>
                        <a:t> </a:t>
                      </a:r>
                    </a:p>
                    <a:p>
                      <a:pPr marL="228600" indent="-228600">
                        <a:buFont typeface="+mj-lt"/>
                        <a:buAutoNum type="arabicPeriod"/>
                      </a:pPr>
                      <a:r>
                        <a:rPr lang="en-GB" sz="1600" baseline="0" dirty="0" smtClean="0"/>
                        <a:t> </a:t>
                      </a:r>
                      <a:endParaRPr lang="en-GB" sz="1600" dirty="0"/>
                    </a:p>
                  </a:txBody>
                  <a:tcPr marL="102855" marR="102855" marT="51427" marB="51427"/>
                </a:tc>
                <a:tc>
                  <a:txBody>
                    <a:bodyPr/>
                    <a:lstStyle/>
                    <a:p>
                      <a:pPr marL="228600" indent="-228600">
                        <a:buFont typeface="+mj-lt"/>
                        <a:buAutoNum type="arabicPeriod"/>
                      </a:pPr>
                      <a:r>
                        <a:rPr lang="en-GB" sz="1600" baseline="0" dirty="0" smtClean="0"/>
                        <a:t> </a:t>
                      </a:r>
                    </a:p>
                    <a:p>
                      <a:pPr marL="228600" indent="-228600">
                        <a:buFont typeface="+mj-lt"/>
                        <a:buAutoNum type="arabicPeriod"/>
                      </a:pPr>
                      <a:r>
                        <a:rPr lang="en-GB" sz="1600" baseline="0" dirty="0" smtClean="0"/>
                        <a:t> </a:t>
                      </a:r>
                    </a:p>
                    <a:p>
                      <a:pPr marL="228600" indent="-228600">
                        <a:buFont typeface="+mj-lt"/>
                        <a:buAutoNum type="arabicPeriod"/>
                      </a:pPr>
                      <a:r>
                        <a:rPr lang="en-GB" sz="1600" baseline="0" dirty="0" smtClean="0"/>
                        <a:t> </a:t>
                      </a:r>
                      <a:endParaRPr lang="en-GB" sz="1600" dirty="0"/>
                    </a:p>
                  </a:txBody>
                  <a:tcPr marL="102855" marR="102855" marT="51427" marB="51427"/>
                </a:tc>
                <a:tc>
                  <a:txBody>
                    <a:bodyPr/>
                    <a:lstStyle/>
                    <a:p>
                      <a:pPr marL="228600" indent="-228600">
                        <a:buFont typeface="+mj-lt"/>
                        <a:buAutoNum type="arabicPeriod"/>
                      </a:pPr>
                      <a:r>
                        <a:rPr lang="en-GB" sz="1600" dirty="0" smtClean="0"/>
                        <a:t> </a:t>
                      </a:r>
                    </a:p>
                    <a:p>
                      <a:pPr marL="228600" indent="-228600">
                        <a:buFont typeface="+mj-lt"/>
                        <a:buAutoNum type="arabicPeriod"/>
                      </a:pPr>
                      <a:r>
                        <a:rPr lang="en-GB" sz="1600" dirty="0" smtClean="0"/>
                        <a:t> </a:t>
                      </a:r>
                    </a:p>
                    <a:p>
                      <a:pPr marL="228600" indent="-228600">
                        <a:buFont typeface="+mj-lt"/>
                        <a:buAutoNum type="arabicPeriod"/>
                      </a:pPr>
                      <a:r>
                        <a:rPr lang="en-GB" sz="1600" dirty="0" smtClean="0"/>
                        <a:t> </a:t>
                      </a:r>
                      <a:endParaRPr lang="en-GB" sz="1600" dirty="0"/>
                    </a:p>
                  </a:txBody>
                  <a:tcPr marL="102855" marR="102855" marT="51427" marB="51427"/>
                </a:tc>
                <a:extLst>
                  <a:ext uri="{0D108BD9-81ED-4DB2-BD59-A6C34878D82A}">
                    <a16:rowId xmlns:a16="http://schemas.microsoft.com/office/drawing/2014/main" val="2035350855"/>
                  </a:ext>
                </a:extLst>
              </a:tr>
            </a:tbl>
          </a:graphicData>
        </a:graphic>
      </p:graphicFrame>
      <p:sp>
        <p:nvSpPr>
          <p:cNvPr id="8" name="TextBox 7"/>
          <p:cNvSpPr txBox="1"/>
          <p:nvPr/>
        </p:nvSpPr>
        <p:spPr>
          <a:xfrm>
            <a:off x="1425114" y="2492996"/>
            <a:ext cx="6141907" cy="1699248"/>
          </a:xfrm>
          <a:prstGeom prst="rect">
            <a:avLst/>
          </a:prstGeom>
          <a:solidFill>
            <a:schemeClr val="bg1"/>
          </a:solidFill>
          <a:ln w="38100">
            <a:solidFill>
              <a:srgbClr val="C00000"/>
            </a:solidFill>
          </a:ln>
        </p:spPr>
        <p:txBody>
          <a:bodyPr wrap="square" rtlCol="0">
            <a:spAutoFit/>
          </a:bodyPr>
          <a:lstStyle/>
          <a:p>
            <a:pPr algn="ctr"/>
            <a:r>
              <a:rPr lang="en-GB" sz="2342" b="1" dirty="0"/>
              <a:t>HARDWARE</a:t>
            </a:r>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p:txBody>
      </p:sp>
      <p:sp>
        <p:nvSpPr>
          <p:cNvPr id="10" name="TextBox 9"/>
          <p:cNvSpPr txBox="1"/>
          <p:nvPr/>
        </p:nvSpPr>
        <p:spPr>
          <a:xfrm>
            <a:off x="7824158" y="2492994"/>
            <a:ext cx="6141907" cy="1699248"/>
          </a:xfrm>
          <a:prstGeom prst="rect">
            <a:avLst/>
          </a:prstGeom>
          <a:solidFill>
            <a:schemeClr val="bg1"/>
          </a:solidFill>
          <a:ln w="38100">
            <a:solidFill>
              <a:srgbClr val="C00000"/>
            </a:solidFill>
          </a:ln>
        </p:spPr>
        <p:txBody>
          <a:bodyPr wrap="square" rtlCol="0">
            <a:spAutoFit/>
          </a:bodyPr>
          <a:lstStyle/>
          <a:p>
            <a:pPr algn="ctr"/>
            <a:r>
              <a:rPr lang="en-GB" sz="2342" b="1" dirty="0"/>
              <a:t>SOFTWARE</a:t>
            </a:r>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p:txBody>
      </p:sp>
      <p:sp>
        <p:nvSpPr>
          <p:cNvPr id="11" name="TextBox 10"/>
          <p:cNvSpPr txBox="1"/>
          <p:nvPr/>
        </p:nvSpPr>
        <p:spPr>
          <a:xfrm>
            <a:off x="1964518" y="1345505"/>
            <a:ext cx="11719279" cy="923330"/>
          </a:xfrm>
          <a:prstGeom prst="rect">
            <a:avLst/>
          </a:prstGeom>
          <a:noFill/>
        </p:spPr>
        <p:txBody>
          <a:bodyPr wrap="square" rtlCol="0">
            <a:spAutoFit/>
          </a:bodyPr>
          <a:lstStyle/>
          <a:p>
            <a:r>
              <a:rPr lang="en-GB" sz="1800" b="1" dirty="0">
                <a:solidFill>
                  <a:srgbClr val="FF0000"/>
                </a:solidFill>
              </a:rPr>
              <a:t>Programming a Robot requires both Hardware and Software for the Robot to work. The Hardware is your “EV3 Robot” and the software is the “Lego </a:t>
            </a:r>
            <a:r>
              <a:rPr lang="en-GB" sz="1800" b="1" dirty="0" err="1">
                <a:solidFill>
                  <a:srgbClr val="FF0000"/>
                </a:solidFill>
              </a:rPr>
              <a:t>Mindstorms</a:t>
            </a:r>
            <a:r>
              <a:rPr lang="en-GB" sz="1800" b="1" dirty="0">
                <a:solidFill>
                  <a:srgbClr val="FF0000"/>
                </a:solidFill>
              </a:rPr>
              <a:t> EV3” Software used to program it. Find the definitions for Hardware and Software and write them in the boxes below:</a:t>
            </a:r>
          </a:p>
        </p:txBody>
      </p:sp>
    </p:spTree>
    <p:extLst>
      <p:ext uri="{BB962C8B-B14F-4D97-AF65-F5344CB8AC3E}">
        <p14:creationId xmlns:p14="http://schemas.microsoft.com/office/powerpoint/2010/main" val="2142682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3C4260-636D-4092-8505-FAD6DC5A21E2}" type="slidenum">
              <a:rPr lang="en-GB" smtClean="0"/>
              <a:t>7</a:t>
            </a:fld>
            <a:endParaRPr lang="en-GB"/>
          </a:p>
        </p:txBody>
      </p:sp>
      <p:sp>
        <p:nvSpPr>
          <p:cNvPr id="4" name="Title 1"/>
          <p:cNvSpPr txBox="1">
            <a:spLocks/>
          </p:cNvSpPr>
          <p:nvPr/>
        </p:nvSpPr>
        <p:spPr>
          <a:xfrm>
            <a:off x="1873269" y="357817"/>
            <a:ext cx="12512733" cy="949780"/>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a:t>
            </a:r>
            <a:r>
              <a:rPr lang="en-GB" sz="4499" b="1" dirty="0" smtClean="0">
                <a:solidFill>
                  <a:srgbClr val="FF0000"/>
                </a:solidFill>
              </a:rPr>
              <a:t>1B: ABOUT ROBOTS</a:t>
            </a:r>
            <a:endParaRPr lang="en-GB" sz="4499" b="1" dirty="0">
              <a:solidFill>
                <a:srgbClr val="FF0000"/>
              </a:solidFill>
            </a:endParaRPr>
          </a:p>
        </p:txBody>
      </p:sp>
      <p:sp>
        <p:nvSpPr>
          <p:cNvPr id="11" name="TextBox 10"/>
          <p:cNvSpPr txBox="1"/>
          <p:nvPr/>
        </p:nvSpPr>
        <p:spPr>
          <a:xfrm>
            <a:off x="1567544" y="1345505"/>
            <a:ext cx="12818458" cy="369332"/>
          </a:xfrm>
          <a:prstGeom prst="rect">
            <a:avLst/>
          </a:prstGeom>
          <a:noFill/>
        </p:spPr>
        <p:txBody>
          <a:bodyPr wrap="square" rtlCol="0">
            <a:spAutoFit/>
          </a:bodyPr>
          <a:lstStyle/>
          <a:p>
            <a:pPr algn="ctr"/>
            <a:r>
              <a:rPr lang="en-GB" sz="1800" b="1" dirty="0" smtClean="0">
                <a:solidFill>
                  <a:srgbClr val="FF0000"/>
                </a:solidFill>
              </a:rPr>
              <a:t>Find out about Robots.  </a:t>
            </a:r>
            <a:endParaRPr lang="en-GB" sz="1800" b="1" dirty="0">
              <a:solidFill>
                <a:srgbClr val="FF0000"/>
              </a:solidFill>
            </a:endParaRPr>
          </a:p>
        </p:txBody>
      </p:sp>
      <p:sp>
        <p:nvSpPr>
          <p:cNvPr id="12" name="TextBox 11"/>
          <p:cNvSpPr txBox="1"/>
          <p:nvPr/>
        </p:nvSpPr>
        <p:spPr>
          <a:xfrm>
            <a:off x="989684" y="3822335"/>
            <a:ext cx="6528717" cy="1699248"/>
          </a:xfrm>
          <a:prstGeom prst="rect">
            <a:avLst/>
          </a:prstGeom>
          <a:solidFill>
            <a:schemeClr val="bg1"/>
          </a:solidFill>
          <a:ln w="38100">
            <a:solidFill>
              <a:srgbClr val="C00000"/>
            </a:solidFill>
          </a:ln>
        </p:spPr>
        <p:txBody>
          <a:bodyPr wrap="square" rtlCol="0">
            <a:spAutoFit/>
          </a:bodyPr>
          <a:lstStyle/>
          <a:p>
            <a:pPr algn="ctr"/>
            <a:r>
              <a:rPr lang="en-GB" sz="2342" b="1" dirty="0" smtClean="0"/>
              <a:t>When were Robots invented?</a:t>
            </a:r>
            <a:endParaRPr lang="en-GB" sz="2342" b="1"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p:txBody>
      </p:sp>
      <p:sp>
        <p:nvSpPr>
          <p:cNvPr id="13" name="TextBox 12"/>
          <p:cNvSpPr txBox="1"/>
          <p:nvPr/>
        </p:nvSpPr>
        <p:spPr>
          <a:xfrm>
            <a:off x="989684" y="1815327"/>
            <a:ext cx="6528717" cy="1699248"/>
          </a:xfrm>
          <a:prstGeom prst="rect">
            <a:avLst/>
          </a:prstGeom>
          <a:solidFill>
            <a:schemeClr val="bg1"/>
          </a:solidFill>
          <a:ln w="38100">
            <a:solidFill>
              <a:srgbClr val="C00000"/>
            </a:solidFill>
          </a:ln>
        </p:spPr>
        <p:txBody>
          <a:bodyPr wrap="square" rtlCol="0">
            <a:spAutoFit/>
          </a:bodyPr>
          <a:lstStyle/>
          <a:p>
            <a:pPr algn="ctr"/>
            <a:r>
              <a:rPr lang="en-GB" sz="2342" b="1" dirty="0" smtClean="0"/>
              <a:t>What is a Robot?</a:t>
            </a:r>
            <a:endParaRPr lang="en-GB" sz="2342" b="1"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p:txBody>
      </p:sp>
      <p:sp>
        <p:nvSpPr>
          <p:cNvPr id="14" name="TextBox 13"/>
          <p:cNvSpPr txBox="1"/>
          <p:nvPr/>
        </p:nvSpPr>
        <p:spPr>
          <a:xfrm>
            <a:off x="989683" y="5829343"/>
            <a:ext cx="6528717" cy="1699248"/>
          </a:xfrm>
          <a:prstGeom prst="rect">
            <a:avLst/>
          </a:prstGeom>
          <a:solidFill>
            <a:schemeClr val="bg1"/>
          </a:solidFill>
          <a:ln w="38100">
            <a:solidFill>
              <a:srgbClr val="C00000"/>
            </a:solidFill>
          </a:ln>
        </p:spPr>
        <p:txBody>
          <a:bodyPr wrap="square" rtlCol="0">
            <a:spAutoFit/>
          </a:bodyPr>
          <a:lstStyle/>
          <a:p>
            <a:pPr algn="ctr"/>
            <a:r>
              <a:rPr lang="en-GB" sz="2342" b="1" dirty="0" smtClean="0"/>
              <a:t>What can Robots do?</a:t>
            </a:r>
            <a:endParaRPr lang="en-GB" sz="2342" b="1"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p:txBody>
      </p:sp>
      <p:sp>
        <p:nvSpPr>
          <p:cNvPr id="15" name="TextBox 14"/>
          <p:cNvSpPr txBox="1"/>
          <p:nvPr/>
        </p:nvSpPr>
        <p:spPr>
          <a:xfrm>
            <a:off x="989683" y="7638550"/>
            <a:ext cx="6528717" cy="2890663"/>
          </a:xfrm>
          <a:prstGeom prst="rect">
            <a:avLst/>
          </a:prstGeom>
          <a:solidFill>
            <a:schemeClr val="bg1"/>
          </a:solidFill>
          <a:ln w="38100">
            <a:solidFill>
              <a:srgbClr val="C00000"/>
            </a:solidFill>
          </a:ln>
        </p:spPr>
        <p:txBody>
          <a:bodyPr wrap="square" rtlCol="0">
            <a:spAutoFit/>
          </a:bodyPr>
          <a:lstStyle/>
          <a:p>
            <a:pPr algn="ctr"/>
            <a:r>
              <a:rPr lang="en-GB" sz="2342" b="1" dirty="0" smtClean="0"/>
              <a:t>What are the benefits of robots? Explain your answer.</a:t>
            </a:r>
            <a:endParaRPr lang="en-GB" sz="1350" dirty="0"/>
          </a:p>
          <a:p>
            <a:pPr algn="ctr"/>
            <a:endParaRPr lang="en-GB" sz="1350" dirty="0"/>
          </a:p>
          <a:p>
            <a:pPr algn="ctr"/>
            <a:endParaRPr lang="en-GB" sz="1350" dirty="0"/>
          </a:p>
          <a:p>
            <a:pPr algn="ctr"/>
            <a:endParaRPr lang="en-GB" sz="1350" dirty="0"/>
          </a:p>
          <a:p>
            <a:pPr algn="ctr"/>
            <a:endParaRPr lang="en-GB" sz="1350" dirty="0" smtClean="0"/>
          </a:p>
          <a:p>
            <a:pPr algn="ctr"/>
            <a:endParaRPr lang="en-GB" sz="1350" dirty="0"/>
          </a:p>
          <a:p>
            <a:pPr algn="ctr"/>
            <a:endParaRPr lang="en-GB" sz="1350" dirty="0" smtClean="0"/>
          </a:p>
          <a:p>
            <a:pPr algn="ctr"/>
            <a:endParaRPr lang="en-GB" sz="1350" dirty="0"/>
          </a:p>
          <a:p>
            <a:pPr algn="ctr"/>
            <a:endParaRPr lang="en-GB" sz="1350" dirty="0" smtClean="0"/>
          </a:p>
          <a:p>
            <a:pPr algn="ctr"/>
            <a:endParaRPr lang="en-GB" sz="1350" dirty="0"/>
          </a:p>
          <a:p>
            <a:pPr algn="ctr"/>
            <a:endParaRPr lang="en-GB" sz="1350" dirty="0"/>
          </a:p>
        </p:txBody>
      </p:sp>
      <p:sp>
        <p:nvSpPr>
          <p:cNvPr id="16" name="TextBox 15"/>
          <p:cNvSpPr txBox="1"/>
          <p:nvPr/>
        </p:nvSpPr>
        <p:spPr>
          <a:xfrm>
            <a:off x="7837715" y="1815327"/>
            <a:ext cx="6433828" cy="2475165"/>
          </a:xfrm>
          <a:prstGeom prst="rect">
            <a:avLst/>
          </a:prstGeom>
          <a:solidFill>
            <a:schemeClr val="bg1"/>
          </a:solidFill>
          <a:ln w="38100">
            <a:solidFill>
              <a:srgbClr val="C00000"/>
            </a:solidFill>
          </a:ln>
        </p:spPr>
        <p:txBody>
          <a:bodyPr wrap="square" rtlCol="0">
            <a:spAutoFit/>
          </a:bodyPr>
          <a:lstStyle/>
          <a:p>
            <a:pPr algn="ctr"/>
            <a:r>
              <a:rPr lang="en-GB" sz="2342" b="1" dirty="0"/>
              <a:t>What are the </a:t>
            </a:r>
            <a:r>
              <a:rPr lang="en-GB" sz="2342" b="1" dirty="0" smtClean="0"/>
              <a:t>disadvantages </a:t>
            </a:r>
            <a:r>
              <a:rPr lang="en-GB" sz="2342" b="1" dirty="0"/>
              <a:t>of robots? Explain your </a:t>
            </a:r>
            <a:r>
              <a:rPr lang="en-GB" sz="2342" b="1" dirty="0" smtClean="0"/>
              <a:t>answer.</a:t>
            </a:r>
            <a:endParaRPr lang="en-GB" sz="1350" dirty="0"/>
          </a:p>
          <a:p>
            <a:pPr algn="ctr"/>
            <a:endParaRPr lang="en-GB" sz="1350" dirty="0"/>
          </a:p>
          <a:p>
            <a:pPr algn="ctr"/>
            <a:endParaRPr lang="en-GB" sz="1350" dirty="0"/>
          </a:p>
          <a:p>
            <a:pPr algn="ctr"/>
            <a:endParaRPr lang="en-GB" sz="1350" dirty="0"/>
          </a:p>
          <a:p>
            <a:pPr algn="ctr"/>
            <a:endParaRPr lang="en-GB" sz="1350" dirty="0" smtClean="0"/>
          </a:p>
          <a:p>
            <a:pPr algn="ctr"/>
            <a:endParaRPr lang="en-GB" sz="1350" dirty="0"/>
          </a:p>
          <a:p>
            <a:pPr algn="ctr"/>
            <a:endParaRPr lang="en-GB" sz="1350" dirty="0" smtClean="0"/>
          </a:p>
          <a:p>
            <a:pPr algn="ctr"/>
            <a:endParaRPr lang="en-GB" sz="1350" dirty="0"/>
          </a:p>
          <a:p>
            <a:pPr algn="ctr"/>
            <a:endParaRPr lang="en-GB" sz="1350" dirty="0"/>
          </a:p>
        </p:txBody>
      </p:sp>
      <p:sp>
        <p:nvSpPr>
          <p:cNvPr id="17" name="TextBox 16"/>
          <p:cNvSpPr txBox="1"/>
          <p:nvPr/>
        </p:nvSpPr>
        <p:spPr>
          <a:xfrm>
            <a:off x="7929555" y="4671959"/>
            <a:ext cx="6433828" cy="5566267"/>
          </a:xfrm>
          <a:prstGeom prst="rect">
            <a:avLst/>
          </a:prstGeom>
          <a:solidFill>
            <a:schemeClr val="bg1"/>
          </a:solidFill>
          <a:ln w="38100">
            <a:solidFill>
              <a:srgbClr val="C00000"/>
            </a:solidFill>
          </a:ln>
        </p:spPr>
        <p:txBody>
          <a:bodyPr wrap="square" rtlCol="0">
            <a:spAutoFit/>
          </a:bodyPr>
          <a:lstStyle/>
          <a:p>
            <a:pPr algn="ctr"/>
            <a:r>
              <a:rPr lang="en-GB" sz="2342" b="1" dirty="0" smtClean="0"/>
              <a:t>Find an image of a Robot you like and put it here</a:t>
            </a:r>
          </a:p>
          <a:p>
            <a:pPr algn="ctr"/>
            <a:endParaRPr lang="en-GB" sz="2342" b="1" dirty="0"/>
          </a:p>
          <a:p>
            <a:pPr algn="ctr"/>
            <a:endParaRPr lang="en-GB" sz="2342" b="1" dirty="0" smtClean="0"/>
          </a:p>
          <a:p>
            <a:pPr algn="ctr"/>
            <a:endParaRPr lang="en-GB" sz="2342" b="1" dirty="0"/>
          </a:p>
          <a:p>
            <a:pPr algn="ctr"/>
            <a:endParaRPr lang="en-GB" sz="2342" b="1" dirty="0" smtClean="0"/>
          </a:p>
          <a:p>
            <a:pPr algn="ctr"/>
            <a:endParaRPr lang="en-GB" sz="2342" b="1" dirty="0"/>
          </a:p>
          <a:p>
            <a:pPr algn="ctr"/>
            <a:endParaRPr lang="en-GB" sz="2342" b="1" dirty="0" smtClean="0"/>
          </a:p>
          <a:p>
            <a:pPr algn="ctr"/>
            <a:endParaRPr lang="en-GB" sz="2342" b="1" dirty="0"/>
          </a:p>
          <a:p>
            <a:pPr algn="ctr"/>
            <a:endParaRPr lang="en-GB" sz="2342" b="1" dirty="0" smtClean="0"/>
          </a:p>
          <a:p>
            <a:pPr algn="ctr"/>
            <a:endParaRPr lang="en-GB" sz="1350" dirty="0"/>
          </a:p>
          <a:p>
            <a:pPr algn="ctr"/>
            <a:endParaRPr lang="en-GB" sz="1350" dirty="0"/>
          </a:p>
          <a:p>
            <a:pPr algn="ctr"/>
            <a:endParaRPr lang="en-GB" sz="1350" dirty="0"/>
          </a:p>
          <a:p>
            <a:pPr algn="ctr"/>
            <a:endParaRPr lang="en-GB" sz="1350" dirty="0"/>
          </a:p>
          <a:p>
            <a:pPr algn="ctr"/>
            <a:endParaRPr lang="en-GB" sz="1350" dirty="0" smtClean="0"/>
          </a:p>
          <a:p>
            <a:pPr algn="ctr"/>
            <a:endParaRPr lang="en-GB" sz="1350" dirty="0"/>
          </a:p>
          <a:p>
            <a:pPr algn="ctr"/>
            <a:endParaRPr lang="en-GB" sz="1350" dirty="0" smtClean="0"/>
          </a:p>
          <a:p>
            <a:pPr algn="ctr"/>
            <a:endParaRPr lang="en-GB" sz="1350" dirty="0"/>
          </a:p>
          <a:p>
            <a:pPr algn="ctr"/>
            <a:endParaRPr lang="en-GB" sz="1350" dirty="0"/>
          </a:p>
        </p:txBody>
      </p:sp>
    </p:spTree>
    <p:extLst>
      <p:ext uri="{BB962C8B-B14F-4D97-AF65-F5344CB8AC3E}">
        <p14:creationId xmlns:p14="http://schemas.microsoft.com/office/powerpoint/2010/main" val="2483618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89694" y="9910573"/>
            <a:ext cx="651140" cy="574987"/>
          </a:xfrm>
        </p:spPr>
        <p:txBody>
          <a:bodyPr/>
          <a:lstStyle/>
          <a:p>
            <a:fld id="{AB3C4260-636D-4092-8505-FAD6DC5A21E2}" type="slidenum">
              <a:rPr lang="en-GB" smtClean="0"/>
              <a:t>8</a:t>
            </a:fld>
            <a:endParaRPr lang="en-GB"/>
          </a:p>
        </p:txBody>
      </p:sp>
      <p:sp>
        <p:nvSpPr>
          <p:cNvPr id="4" name="Title 1"/>
          <p:cNvSpPr txBox="1">
            <a:spLocks/>
          </p:cNvSpPr>
          <p:nvPr/>
        </p:nvSpPr>
        <p:spPr>
          <a:xfrm>
            <a:off x="1628101" y="155434"/>
            <a:ext cx="12512733" cy="949780"/>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2A: research on EV3 Robot</a:t>
            </a:r>
          </a:p>
          <a:p>
            <a:pPr algn="ctr"/>
            <a:endParaRPr lang="en-GB" sz="4499" b="1" dirty="0">
              <a:solidFill>
                <a:srgbClr val="FF0000"/>
              </a:solidFill>
            </a:endParaRPr>
          </a:p>
        </p:txBody>
      </p:sp>
      <p:sp>
        <p:nvSpPr>
          <p:cNvPr id="9" name="TextBox 8"/>
          <p:cNvSpPr txBox="1"/>
          <p:nvPr/>
        </p:nvSpPr>
        <p:spPr>
          <a:xfrm>
            <a:off x="2121111" y="874969"/>
            <a:ext cx="12757901" cy="577081"/>
          </a:xfrm>
          <a:prstGeom prst="rect">
            <a:avLst/>
          </a:prstGeom>
          <a:noFill/>
        </p:spPr>
        <p:txBody>
          <a:bodyPr wrap="square" rtlCol="0">
            <a:spAutoFit/>
          </a:bodyPr>
          <a:lstStyle/>
          <a:p>
            <a:r>
              <a:rPr lang="en-GB" sz="1575" b="1" dirty="0">
                <a:solidFill>
                  <a:srgbClr val="FF0000"/>
                </a:solidFill>
              </a:rPr>
              <a:t>Label at least 8-10 different parts and components of the EV3 Robot. Then explain briefly using the PAGE 4 from the </a:t>
            </a:r>
            <a:r>
              <a:rPr lang="en-GB" sz="1575" b="1" dirty="0" err="1">
                <a:solidFill>
                  <a:srgbClr val="FF0000"/>
                </a:solidFill>
              </a:rPr>
              <a:t>Mindstorm</a:t>
            </a:r>
            <a:r>
              <a:rPr lang="en-GB" sz="1575" b="1" dirty="0">
                <a:solidFill>
                  <a:srgbClr val="FF0000"/>
                </a:solidFill>
              </a:rPr>
              <a:t> help manual what that part does.  To Download the Manual </a:t>
            </a:r>
            <a:r>
              <a:rPr lang="en-GB" sz="1575" b="1" dirty="0">
                <a:solidFill>
                  <a:srgbClr val="FF0000"/>
                </a:solidFill>
                <a:hlinkClick r:id="rId2"/>
              </a:rPr>
              <a:t>CLICK HERE </a:t>
            </a:r>
            <a:r>
              <a:rPr lang="en-GB" sz="1575" b="1" dirty="0">
                <a:solidFill>
                  <a:srgbClr val="FF0000"/>
                </a:solidFill>
              </a:rPr>
              <a:t>One has been done for you: </a:t>
            </a:r>
          </a:p>
        </p:txBody>
      </p:sp>
      <p:pic>
        <p:nvPicPr>
          <p:cNvPr id="2050" name="Picture 2" descr="https://www.bermotech.com/wp-content/uploads/2015/03/Robotics-for-Ki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2870" y="1652872"/>
            <a:ext cx="6261021" cy="72034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Elbow Connector 4"/>
          <p:cNvCxnSpPr/>
          <p:nvPr/>
        </p:nvCxnSpPr>
        <p:spPr>
          <a:xfrm flipV="1">
            <a:off x="8500062" y="2385144"/>
            <a:ext cx="1050590" cy="1017689"/>
          </a:xfrm>
          <a:prstGeom prst="bentConnector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550652" y="2004180"/>
            <a:ext cx="2918981" cy="715581"/>
          </a:xfrm>
          <a:prstGeom prst="rect">
            <a:avLst/>
          </a:prstGeom>
          <a:noFill/>
        </p:spPr>
        <p:txBody>
          <a:bodyPr wrap="square" rtlCol="0">
            <a:spAutoFit/>
          </a:bodyPr>
          <a:lstStyle/>
          <a:p>
            <a:r>
              <a:rPr lang="en-GB" sz="1350" b="1" dirty="0"/>
              <a:t>EV3 Brick</a:t>
            </a:r>
          </a:p>
          <a:p>
            <a:r>
              <a:rPr lang="en-GB" sz="1350" dirty="0"/>
              <a:t>Carries the battery pack of the robot and controls the robot.</a:t>
            </a:r>
          </a:p>
        </p:txBody>
      </p:sp>
      <p:sp>
        <p:nvSpPr>
          <p:cNvPr id="10" name="Rectangle 9"/>
          <p:cNvSpPr/>
          <p:nvPr/>
        </p:nvSpPr>
        <p:spPr>
          <a:xfrm>
            <a:off x="12784404" y="4569814"/>
            <a:ext cx="1792614" cy="1572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75" b="1" dirty="0"/>
              <a:t>IMAGE OF SENSOR GOES HERE</a:t>
            </a:r>
          </a:p>
        </p:txBody>
      </p:sp>
      <p:sp>
        <p:nvSpPr>
          <p:cNvPr id="14" name="TextBox 13"/>
          <p:cNvSpPr txBox="1"/>
          <p:nvPr/>
        </p:nvSpPr>
        <p:spPr>
          <a:xfrm>
            <a:off x="12784405" y="2945574"/>
            <a:ext cx="1792613" cy="1546577"/>
          </a:xfrm>
          <a:prstGeom prst="rect">
            <a:avLst/>
          </a:prstGeom>
          <a:noFill/>
          <a:ln w="28575">
            <a:solidFill>
              <a:srgbClr val="FF0000"/>
            </a:solidFill>
          </a:ln>
        </p:spPr>
        <p:txBody>
          <a:bodyPr wrap="square" rtlCol="0">
            <a:spAutoFit/>
          </a:bodyPr>
          <a:lstStyle/>
          <a:p>
            <a:r>
              <a:rPr lang="en-GB" sz="1350" dirty="0">
                <a:solidFill>
                  <a:srgbClr val="FF0000"/>
                </a:solidFill>
              </a:rPr>
              <a:t>There is 1 sensor missing on the robot. Can you find it and add an image and description of the sensor below</a:t>
            </a:r>
          </a:p>
        </p:txBody>
      </p:sp>
      <p:sp>
        <p:nvSpPr>
          <p:cNvPr id="19" name="TextBox 18"/>
          <p:cNvSpPr txBox="1"/>
          <p:nvPr/>
        </p:nvSpPr>
        <p:spPr>
          <a:xfrm>
            <a:off x="12784405" y="6202836"/>
            <a:ext cx="1792613" cy="1754326"/>
          </a:xfrm>
          <a:prstGeom prst="rect">
            <a:avLst/>
          </a:prstGeom>
          <a:noFill/>
          <a:ln w="28575">
            <a:solidFill>
              <a:srgbClr val="FF0000"/>
            </a:solidFill>
          </a:ln>
        </p:spPr>
        <p:txBody>
          <a:bodyPr wrap="square" rtlCol="0">
            <a:spAutoFit/>
          </a:bodyPr>
          <a:lstStyle/>
          <a:p>
            <a:r>
              <a:rPr lang="en-GB" sz="1350" b="1" dirty="0"/>
              <a:t>Name</a:t>
            </a:r>
            <a:r>
              <a:rPr lang="en-GB" sz="1350" dirty="0"/>
              <a:t>:</a:t>
            </a:r>
          </a:p>
          <a:p>
            <a:endParaRPr lang="en-GB" sz="1350" dirty="0"/>
          </a:p>
          <a:p>
            <a:endParaRPr lang="en-GB" sz="1350" dirty="0"/>
          </a:p>
          <a:p>
            <a:r>
              <a:rPr lang="en-GB" sz="1350" b="1" dirty="0"/>
              <a:t>Description</a:t>
            </a:r>
            <a:r>
              <a:rPr lang="en-GB" sz="1350" dirty="0"/>
              <a:t>:</a:t>
            </a:r>
          </a:p>
          <a:p>
            <a:endParaRPr lang="en-GB" sz="1350" dirty="0"/>
          </a:p>
          <a:p>
            <a:endParaRPr lang="en-GB" sz="1350" dirty="0"/>
          </a:p>
          <a:p>
            <a:endParaRPr lang="en-GB" sz="1350" dirty="0"/>
          </a:p>
          <a:p>
            <a:endParaRPr lang="en-GB" sz="1350" dirty="0"/>
          </a:p>
        </p:txBody>
      </p:sp>
      <p:sp>
        <p:nvSpPr>
          <p:cNvPr id="20" name="TextBox 19"/>
          <p:cNvSpPr txBox="1"/>
          <p:nvPr/>
        </p:nvSpPr>
        <p:spPr>
          <a:xfrm>
            <a:off x="624317" y="8096488"/>
            <a:ext cx="13952701" cy="2377574"/>
          </a:xfrm>
          <a:prstGeom prst="rect">
            <a:avLst/>
          </a:prstGeom>
          <a:solidFill>
            <a:schemeClr val="bg1"/>
          </a:solidFill>
          <a:ln w="38100">
            <a:solidFill>
              <a:srgbClr val="C00000"/>
            </a:solidFill>
          </a:ln>
        </p:spPr>
        <p:txBody>
          <a:bodyPr wrap="square" rtlCol="0">
            <a:spAutoFit/>
          </a:bodyPr>
          <a:lstStyle/>
          <a:p>
            <a:r>
              <a:rPr lang="en-GB" sz="1350" dirty="0">
                <a:solidFill>
                  <a:srgbClr val="FF0000"/>
                </a:solidFill>
              </a:rPr>
              <a:t>If you were to improve the </a:t>
            </a:r>
            <a:r>
              <a:rPr lang="en-GB" sz="1350" b="1" u="sng" dirty="0">
                <a:solidFill>
                  <a:srgbClr val="FF0000"/>
                </a:solidFill>
              </a:rPr>
              <a:t>DESIGN</a:t>
            </a:r>
            <a:r>
              <a:rPr lang="en-GB" sz="1350" dirty="0">
                <a:solidFill>
                  <a:srgbClr val="FF0000"/>
                </a:solidFill>
              </a:rPr>
              <a:t> and </a:t>
            </a:r>
            <a:r>
              <a:rPr lang="en-GB" sz="1350" b="1" u="sng" dirty="0">
                <a:solidFill>
                  <a:srgbClr val="FF0000"/>
                </a:solidFill>
              </a:rPr>
              <a:t>FUNCTION</a:t>
            </a:r>
            <a:r>
              <a:rPr lang="en-GB" sz="1350" b="1" dirty="0">
                <a:solidFill>
                  <a:srgbClr val="FF0000"/>
                </a:solidFill>
              </a:rPr>
              <a:t> </a:t>
            </a:r>
            <a:r>
              <a:rPr lang="en-GB" sz="1350" dirty="0">
                <a:solidFill>
                  <a:srgbClr val="FF0000"/>
                </a:solidFill>
              </a:rPr>
              <a:t>of this robot what would you do? Explain at least 5 things and explain why you would make these changes:</a:t>
            </a:r>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a:p>
            <a:endParaRPr lang="en-GB" sz="1350" dirty="0"/>
          </a:p>
        </p:txBody>
      </p:sp>
    </p:spTree>
    <p:extLst>
      <p:ext uri="{BB962C8B-B14F-4D97-AF65-F5344CB8AC3E}">
        <p14:creationId xmlns:p14="http://schemas.microsoft.com/office/powerpoint/2010/main" val="3111366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3489694" y="9910573"/>
            <a:ext cx="651140" cy="574987"/>
          </a:xfrm>
        </p:spPr>
        <p:txBody>
          <a:bodyPr/>
          <a:lstStyle/>
          <a:p>
            <a:fld id="{AB3C4260-636D-4092-8505-FAD6DC5A21E2}" type="slidenum">
              <a:rPr lang="en-GB" smtClean="0"/>
              <a:t>9</a:t>
            </a:fld>
            <a:endParaRPr lang="en-GB"/>
          </a:p>
        </p:txBody>
      </p:sp>
      <p:sp>
        <p:nvSpPr>
          <p:cNvPr id="4" name="Title 1"/>
          <p:cNvSpPr txBox="1">
            <a:spLocks/>
          </p:cNvSpPr>
          <p:nvPr/>
        </p:nvSpPr>
        <p:spPr>
          <a:xfrm>
            <a:off x="1873269" y="446107"/>
            <a:ext cx="12512733" cy="949780"/>
          </a:xfrm>
          <a:prstGeom prst="rect">
            <a:avLst/>
          </a:prstGeom>
        </p:spPr>
        <p:txBody>
          <a:bodyPr vert="horz" lIns="132921" tIns="66460" rIns="132921" bIns="6646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a:r>
              <a:rPr lang="en-GB" sz="4499" b="1" dirty="0">
                <a:solidFill>
                  <a:srgbClr val="FF0000"/>
                </a:solidFill>
              </a:rPr>
              <a:t>Task 3a: research on robot parts</a:t>
            </a:r>
          </a:p>
          <a:p>
            <a:pPr algn="ctr"/>
            <a:endParaRPr lang="en-GB" sz="4499" b="1" dirty="0">
              <a:solidFill>
                <a:srgbClr val="FF0000"/>
              </a:solidFill>
            </a:endParaRPr>
          </a:p>
        </p:txBody>
      </p:sp>
      <p:sp>
        <p:nvSpPr>
          <p:cNvPr id="9" name="TextBox 8"/>
          <p:cNvSpPr txBox="1"/>
          <p:nvPr/>
        </p:nvSpPr>
        <p:spPr>
          <a:xfrm>
            <a:off x="1755722" y="1201356"/>
            <a:ext cx="12283812" cy="1173591"/>
          </a:xfrm>
          <a:prstGeom prst="rect">
            <a:avLst/>
          </a:prstGeom>
          <a:noFill/>
        </p:spPr>
        <p:txBody>
          <a:bodyPr wrap="square" rtlCol="0">
            <a:spAutoFit/>
          </a:bodyPr>
          <a:lstStyle/>
          <a:p>
            <a:r>
              <a:rPr lang="en-GB" sz="2342" b="1" dirty="0">
                <a:solidFill>
                  <a:srgbClr val="FF0000"/>
                </a:solidFill>
              </a:rPr>
              <a:t>Label at least 8-10 different parts and components of the EV3 Robot. Then explain briefly using the </a:t>
            </a:r>
            <a:r>
              <a:rPr lang="en-GB" sz="2342" b="1" i="1" u="sng" dirty="0">
                <a:solidFill>
                  <a:srgbClr val="FF0000"/>
                </a:solidFill>
              </a:rPr>
              <a:t>PAGE 10-12</a:t>
            </a:r>
            <a:r>
              <a:rPr lang="en-GB" sz="2342" b="1" i="1" dirty="0">
                <a:solidFill>
                  <a:srgbClr val="FF0000"/>
                </a:solidFill>
              </a:rPr>
              <a:t> </a:t>
            </a:r>
            <a:r>
              <a:rPr lang="en-GB" sz="2342" b="1" dirty="0" err="1">
                <a:solidFill>
                  <a:srgbClr val="FF0000"/>
                </a:solidFill>
              </a:rPr>
              <a:t>Mindstorm</a:t>
            </a:r>
            <a:r>
              <a:rPr lang="en-GB" sz="2342" b="1" dirty="0">
                <a:solidFill>
                  <a:srgbClr val="FF0000"/>
                </a:solidFill>
              </a:rPr>
              <a:t> </a:t>
            </a:r>
            <a:r>
              <a:rPr lang="en-GB" sz="2342" b="1" dirty="0">
                <a:solidFill>
                  <a:srgbClr val="FF0000"/>
                </a:solidFill>
                <a:hlinkClick r:id="rId2"/>
              </a:rPr>
              <a:t>help manual </a:t>
            </a:r>
            <a:r>
              <a:rPr lang="en-GB" sz="2342" b="1" dirty="0">
                <a:solidFill>
                  <a:srgbClr val="FF0000"/>
                </a:solidFill>
              </a:rPr>
              <a:t>what that part does.  One has been done for you: </a:t>
            </a:r>
          </a:p>
        </p:txBody>
      </p:sp>
      <p:cxnSp>
        <p:nvCxnSpPr>
          <p:cNvPr id="8" name="Straight Connector 7"/>
          <p:cNvCxnSpPr/>
          <p:nvPr/>
        </p:nvCxnSpPr>
        <p:spPr>
          <a:xfrm>
            <a:off x="7383354" y="2439130"/>
            <a:ext cx="29385" cy="754138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3074" name="Picture 2" descr="http://www.robotshop.com/media/files/images2/lego-ev3-sensors_1.png"/>
          <p:cNvPicPr>
            <a:picLocks noChangeAspect="1" noChangeArrowheads="1"/>
          </p:cNvPicPr>
          <p:nvPr/>
        </p:nvPicPr>
        <p:blipFill rotWithShape="1">
          <a:blip r:embed="rId3">
            <a:extLst>
              <a:ext uri="{28A0092B-C50C-407E-A947-70E740481C1C}">
                <a14:useLocalDpi xmlns:a14="http://schemas.microsoft.com/office/drawing/2010/main" val="0"/>
              </a:ext>
            </a:extLst>
          </a:blip>
          <a:srcRect l="992" t="13160" r="74098" b="13768"/>
          <a:stretch/>
        </p:blipFill>
        <p:spPr bwMode="auto">
          <a:xfrm>
            <a:off x="7853545" y="2482104"/>
            <a:ext cx="2615452" cy="20277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robotshop.com/media/files/images2/lego-ev3-sensors_1.png"/>
          <p:cNvPicPr>
            <a:picLocks noChangeAspect="1" noChangeArrowheads="1"/>
          </p:cNvPicPr>
          <p:nvPr/>
        </p:nvPicPr>
        <p:blipFill rotWithShape="1">
          <a:blip r:embed="rId3">
            <a:extLst>
              <a:ext uri="{28A0092B-C50C-407E-A947-70E740481C1C}">
                <a14:useLocalDpi xmlns:a14="http://schemas.microsoft.com/office/drawing/2010/main" val="0"/>
              </a:ext>
            </a:extLst>
          </a:blip>
          <a:srcRect l="37519" t="13160" r="38971" b="13768"/>
          <a:stretch/>
        </p:blipFill>
        <p:spPr bwMode="auto">
          <a:xfrm>
            <a:off x="7897627" y="6811914"/>
            <a:ext cx="2468517" cy="20277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433" y="2482105"/>
            <a:ext cx="2635657" cy="1976743"/>
          </a:xfrm>
          <a:prstGeom prst="rect">
            <a:avLst/>
          </a:prstGeom>
          <a:ln w="38100">
            <a:noFill/>
          </a:ln>
        </p:spPr>
      </p:pic>
      <p:pic>
        <p:nvPicPr>
          <p:cNvPr id="22" name="Picture 21"/>
          <p:cNvPicPr>
            <a:picLocks noChangeAspect="1"/>
          </p:cNvPicPr>
          <p:nvPr/>
        </p:nvPicPr>
        <p:blipFill rotWithShape="1">
          <a:blip r:embed="rId5">
            <a:extLst>
              <a:ext uri="{28A0092B-C50C-407E-A947-70E740481C1C}">
                <a14:useLocalDpi xmlns:a14="http://schemas.microsoft.com/office/drawing/2010/main" val="0"/>
              </a:ext>
            </a:extLst>
          </a:blip>
          <a:srcRect l="16735" t="4458" r="11159" b="39391"/>
          <a:stretch/>
        </p:blipFill>
        <p:spPr>
          <a:xfrm>
            <a:off x="647135" y="6936064"/>
            <a:ext cx="2902257" cy="2027710"/>
          </a:xfrm>
          <a:prstGeom prst="rect">
            <a:avLst/>
          </a:prstGeom>
        </p:spPr>
      </p:pic>
      <p:sp>
        <p:nvSpPr>
          <p:cNvPr id="23" name="TextBox 22"/>
          <p:cNvSpPr txBox="1"/>
          <p:nvPr/>
        </p:nvSpPr>
        <p:spPr>
          <a:xfrm>
            <a:off x="3549390" y="2482105"/>
            <a:ext cx="3510705" cy="2793072"/>
          </a:xfrm>
          <a:prstGeom prst="rect">
            <a:avLst/>
          </a:prstGeom>
          <a:noFill/>
          <a:ln w="38100">
            <a:solidFill>
              <a:srgbClr val="C00000"/>
            </a:solidFill>
          </a:ln>
        </p:spPr>
        <p:txBody>
          <a:bodyPr wrap="square" rtlCol="0">
            <a:spAutoFit/>
          </a:bodyPr>
          <a:lstStyle/>
          <a:p>
            <a:r>
              <a:rPr lang="en-GB" sz="1350" b="1" dirty="0">
                <a:solidFill>
                  <a:srgbClr val="FF0000"/>
                </a:solidFill>
              </a:rPr>
              <a:t>What level of degree accuracy does the motor have?</a:t>
            </a:r>
          </a:p>
          <a:p>
            <a:endParaRPr lang="en-GB" sz="1350" b="1" dirty="0"/>
          </a:p>
          <a:p>
            <a:endParaRPr lang="en-GB" sz="1350" b="1" dirty="0"/>
          </a:p>
          <a:p>
            <a:endParaRPr lang="en-GB" sz="1350" b="1" dirty="0"/>
          </a:p>
          <a:p>
            <a:endParaRPr lang="en-GB" sz="1350" b="1" dirty="0"/>
          </a:p>
          <a:p>
            <a:r>
              <a:rPr lang="en-GB" sz="1350" b="1" dirty="0">
                <a:solidFill>
                  <a:srgbClr val="FF0000"/>
                </a:solidFill>
              </a:rPr>
              <a:t>What will the “Move Steering” or “Move Tank” command do to the motors?</a:t>
            </a:r>
          </a:p>
          <a:p>
            <a:endParaRPr lang="en-GB" sz="1350" b="1" dirty="0"/>
          </a:p>
          <a:p>
            <a:endParaRPr lang="en-GB" sz="1350" b="1" dirty="0"/>
          </a:p>
          <a:p>
            <a:endParaRPr lang="en-GB" sz="1350" b="1" dirty="0"/>
          </a:p>
          <a:p>
            <a:endParaRPr lang="en-GB" sz="1350" b="1" dirty="0"/>
          </a:p>
          <a:p>
            <a:endParaRPr lang="en-GB" sz="1350" dirty="0"/>
          </a:p>
        </p:txBody>
      </p:sp>
      <p:sp>
        <p:nvSpPr>
          <p:cNvPr id="24" name="TextBox 23"/>
          <p:cNvSpPr txBox="1"/>
          <p:nvPr/>
        </p:nvSpPr>
        <p:spPr>
          <a:xfrm>
            <a:off x="780433" y="4630624"/>
            <a:ext cx="2635657" cy="452753"/>
          </a:xfrm>
          <a:prstGeom prst="rect">
            <a:avLst/>
          </a:prstGeom>
          <a:solidFill>
            <a:schemeClr val="bg1"/>
          </a:solidFill>
          <a:ln w="38100">
            <a:solidFill>
              <a:srgbClr val="C00000"/>
            </a:solidFill>
          </a:ln>
        </p:spPr>
        <p:txBody>
          <a:bodyPr wrap="square" rtlCol="0">
            <a:spAutoFit/>
          </a:bodyPr>
          <a:lstStyle/>
          <a:p>
            <a:pPr algn="ctr"/>
            <a:r>
              <a:rPr lang="en-GB" sz="2342" b="1" dirty="0"/>
              <a:t>NAME?</a:t>
            </a:r>
            <a:endParaRPr lang="en-GB" sz="2342" dirty="0"/>
          </a:p>
        </p:txBody>
      </p:sp>
      <p:sp>
        <p:nvSpPr>
          <p:cNvPr id="25" name="TextBox 24"/>
          <p:cNvSpPr txBox="1"/>
          <p:nvPr/>
        </p:nvSpPr>
        <p:spPr>
          <a:xfrm>
            <a:off x="3549390" y="6968591"/>
            <a:ext cx="3510705" cy="3000821"/>
          </a:xfrm>
          <a:prstGeom prst="rect">
            <a:avLst/>
          </a:prstGeom>
          <a:noFill/>
          <a:ln w="38100">
            <a:solidFill>
              <a:srgbClr val="C00000"/>
            </a:solidFill>
          </a:ln>
        </p:spPr>
        <p:txBody>
          <a:bodyPr wrap="square" rtlCol="0">
            <a:spAutoFit/>
          </a:bodyPr>
          <a:lstStyle/>
          <a:p>
            <a:r>
              <a:rPr lang="en-GB" sz="1350" b="1" dirty="0">
                <a:solidFill>
                  <a:srgbClr val="FF0000"/>
                </a:solidFill>
              </a:rPr>
              <a:t>The ………. …………… also includes a …………………………Sensor?</a:t>
            </a:r>
          </a:p>
          <a:p>
            <a:endParaRPr lang="en-GB" sz="1350" b="1" dirty="0"/>
          </a:p>
          <a:p>
            <a:endParaRPr lang="en-GB" sz="1350" b="1" dirty="0"/>
          </a:p>
          <a:p>
            <a:r>
              <a:rPr lang="en-GB" sz="1350" b="1" dirty="0">
                <a:solidFill>
                  <a:srgbClr val="FF0000"/>
                </a:solidFill>
              </a:rPr>
              <a:t>What does this mean for this motor?</a:t>
            </a:r>
          </a:p>
          <a:p>
            <a:endParaRPr lang="en-GB" sz="1350" b="1" dirty="0"/>
          </a:p>
          <a:p>
            <a:endParaRPr lang="en-GB" sz="1350" b="1" dirty="0"/>
          </a:p>
          <a:p>
            <a:endParaRPr lang="en-GB" sz="1350" b="1" dirty="0"/>
          </a:p>
          <a:p>
            <a:endParaRPr lang="en-GB" sz="1350" b="1" dirty="0"/>
          </a:p>
          <a:p>
            <a:r>
              <a:rPr lang="en-GB" sz="1350" b="1" dirty="0">
                <a:solidFill>
                  <a:srgbClr val="FF0000"/>
                </a:solidFill>
              </a:rPr>
              <a:t>What can this motor be programmed to do?</a:t>
            </a:r>
          </a:p>
          <a:p>
            <a:endParaRPr lang="en-GB" sz="1350" b="1" dirty="0"/>
          </a:p>
          <a:p>
            <a:endParaRPr lang="en-GB" sz="1350" b="1" dirty="0"/>
          </a:p>
          <a:p>
            <a:endParaRPr lang="en-GB" sz="1350" dirty="0"/>
          </a:p>
        </p:txBody>
      </p:sp>
      <p:sp>
        <p:nvSpPr>
          <p:cNvPr id="26" name="TextBox 25"/>
          <p:cNvSpPr txBox="1"/>
          <p:nvPr/>
        </p:nvSpPr>
        <p:spPr>
          <a:xfrm>
            <a:off x="780433" y="9117110"/>
            <a:ext cx="2635657" cy="452753"/>
          </a:xfrm>
          <a:prstGeom prst="rect">
            <a:avLst/>
          </a:prstGeom>
          <a:solidFill>
            <a:schemeClr val="bg1"/>
          </a:solidFill>
          <a:ln w="38100">
            <a:solidFill>
              <a:srgbClr val="C00000"/>
            </a:solidFill>
          </a:ln>
        </p:spPr>
        <p:txBody>
          <a:bodyPr wrap="square" rtlCol="0">
            <a:spAutoFit/>
          </a:bodyPr>
          <a:lstStyle/>
          <a:p>
            <a:pPr algn="ctr"/>
            <a:r>
              <a:rPr lang="en-GB" sz="2342" b="1" dirty="0"/>
              <a:t>NAME?</a:t>
            </a:r>
            <a:endParaRPr lang="en-GB" sz="2342" dirty="0"/>
          </a:p>
        </p:txBody>
      </p:sp>
      <p:sp>
        <p:nvSpPr>
          <p:cNvPr id="27" name="TextBox 26"/>
          <p:cNvSpPr txBox="1"/>
          <p:nvPr/>
        </p:nvSpPr>
        <p:spPr>
          <a:xfrm>
            <a:off x="10528829" y="2482104"/>
            <a:ext cx="3510705" cy="3831818"/>
          </a:xfrm>
          <a:prstGeom prst="rect">
            <a:avLst/>
          </a:prstGeom>
          <a:noFill/>
          <a:ln w="38100">
            <a:solidFill>
              <a:srgbClr val="C00000"/>
            </a:solidFill>
          </a:ln>
        </p:spPr>
        <p:txBody>
          <a:bodyPr wrap="square" rtlCol="0">
            <a:spAutoFit/>
          </a:bodyPr>
          <a:lstStyle/>
          <a:p>
            <a:r>
              <a:rPr lang="en-GB" sz="1350" b="1" dirty="0">
                <a:solidFill>
                  <a:srgbClr val="FF0000"/>
                </a:solidFill>
              </a:rPr>
              <a:t>The ………..  …………….. is a digital sensor that can detect the ………. ….. ……………. of light that enters the small window on the face of the sensor.</a:t>
            </a:r>
          </a:p>
          <a:p>
            <a:endParaRPr lang="en-GB" sz="1350" b="1" dirty="0"/>
          </a:p>
          <a:p>
            <a:endParaRPr lang="en-GB" sz="1350" b="1" dirty="0"/>
          </a:p>
          <a:p>
            <a:r>
              <a:rPr lang="en-GB" sz="1350" b="1" dirty="0">
                <a:solidFill>
                  <a:srgbClr val="FF0000"/>
                </a:solidFill>
              </a:rPr>
              <a:t>What 3 different modes can this sensor be used?</a:t>
            </a:r>
          </a:p>
          <a:p>
            <a:r>
              <a:rPr lang="en-GB" sz="1350" b="1" dirty="0"/>
              <a:t>1.</a:t>
            </a:r>
          </a:p>
          <a:p>
            <a:r>
              <a:rPr lang="en-GB" sz="1350" b="1" dirty="0"/>
              <a:t>2.</a:t>
            </a:r>
          </a:p>
          <a:p>
            <a:r>
              <a:rPr lang="en-GB" sz="1350" b="1" dirty="0"/>
              <a:t>3.</a:t>
            </a:r>
          </a:p>
          <a:p>
            <a:endParaRPr lang="en-GB" sz="1350" b="1" dirty="0"/>
          </a:p>
          <a:p>
            <a:endParaRPr lang="en-GB" sz="1350" b="1" dirty="0"/>
          </a:p>
          <a:p>
            <a:r>
              <a:rPr lang="en-GB" sz="1350" b="1" dirty="0">
                <a:solidFill>
                  <a:srgbClr val="FF0000"/>
                </a:solidFill>
              </a:rPr>
              <a:t>How many Colours does the sensor recognize? State them below:</a:t>
            </a:r>
          </a:p>
          <a:p>
            <a:endParaRPr lang="en-GB" sz="1350" b="1" dirty="0"/>
          </a:p>
          <a:p>
            <a:endParaRPr lang="en-GB" sz="1350" b="1" dirty="0"/>
          </a:p>
          <a:p>
            <a:endParaRPr lang="en-GB" sz="1350" dirty="0"/>
          </a:p>
        </p:txBody>
      </p:sp>
      <p:sp>
        <p:nvSpPr>
          <p:cNvPr id="28" name="TextBox 27"/>
          <p:cNvSpPr txBox="1"/>
          <p:nvPr/>
        </p:nvSpPr>
        <p:spPr>
          <a:xfrm>
            <a:off x="7759873" y="4669352"/>
            <a:ext cx="2635657" cy="452753"/>
          </a:xfrm>
          <a:prstGeom prst="rect">
            <a:avLst/>
          </a:prstGeom>
          <a:solidFill>
            <a:schemeClr val="bg1"/>
          </a:solidFill>
          <a:ln w="38100">
            <a:solidFill>
              <a:srgbClr val="C00000"/>
            </a:solidFill>
          </a:ln>
        </p:spPr>
        <p:txBody>
          <a:bodyPr wrap="square" rtlCol="0">
            <a:spAutoFit/>
          </a:bodyPr>
          <a:lstStyle/>
          <a:p>
            <a:pPr algn="ctr"/>
            <a:r>
              <a:rPr lang="en-GB" sz="2342" b="1" dirty="0"/>
              <a:t>NAME?</a:t>
            </a:r>
            <a:endParaRPr lang="en-GB" sz="2342" dirty="0"/>
          </a:p>
        </p:txBody>
      </p:sp>
      <p:sp>
        <p:nvSpPr>
          <p:cNvPr id="29" name="TextBox 28"/>
          <p:cNvSpPr txBox="1"/>
          <p:nvPr/>
        </p:nvSpPr>
        <p:spPr>
          <a:xfrm>
            <a:off x="10606752" y="6968591"/>
            <a:ext cx="3510705" cy="3000821"/>
          </a:xfrm>
          <a:prstGeom prst="rect">
            <a:avLst/>
          </a:prstGeom>
          <a:noFill/>
          <a:ln w="38100">
            <a:solidFill>
              <a:srgbClr val="C00000"/>
            </a:solidFill>
          </a:ln>
        </p:spPr>
        <p:txBody>
          <a:bodyPr wrap="square" rtlCol="0">
            <a:spAutoFit/>
          </a:bodyPr>
          <a:lstStyle/>
          <a:p>
            <a:r>
              <a:rPr lang="en-GB" sz="1350" b="1" dirty="0">
                <a:solidFill>
                  <a:srgbClr val="FF0000"/>
                </a:solidFill>
              </a:rPr>
              <a:t>What type of sensor is this? Digital or Analog?</a:t>
            </a:r>
          </a:p>
          <a:p>
            <a:endParaRPr lang="en-GB" sz="1350" b="1" dirty="0"/>
          </a:p>
          <a:p>
            <a:endParaRPr lang="en-GB" sz="1350" b="1" dirty="0"/>
          </a:p>
          <a:p>
            <a:endParaRPr lang="en-GB" sz="1350" b="1" dirty="0"/>
          </a:p>
          <a:p>
            <a:r>
              <a:rPr lang="en-GB" sz="1350" b="1" dirty="0">
                <a:solidFill>
                  <a:srgbClr val="FF0000"/>
                </a:solidFill>
              </a:rPr>
              <a:t>What 3 input conditions does this sensor accept?</a:t>
            </a:r>
          </a:p>
          <a:p>
            <a:r>
              <a:rPr lang="en-GB" sz="1350" b="1" dirty="0">
                <a:solidFill>
                  <a:srgbClr val="FF0000"/>
                </a:solidFill>
              </a:rPr>
              <a:t>1.</a:t>
            </a:r>
          </a:p>
          <a:p>
            <a:r>
              <a:rPr lang="en-GB" sz="1350" b="1" dirty="0">
                <a:solidFill>
                  <a:srgbClr val="FF0000"/>
                </a:solidFill>
              </a:rPr>
              <a:t>2.</a:t>
            </a:r>
          </a:p>
          <a:p>
            <a:r>
              <a:rPr lang="en-GB" sz="1350" b="1" dirty="0">
                <a:solidFill>
                  <a:srgbClr val="FF0000"/>
                </a:solidFill>
              </a:rPr>
              <a:t>3.</a:t>
            </a:r>
          </a:p>
          <a:p>
            <a:endParaRPr lang="en-GB" sz="1350" b="1" dirty="0"/>
          </a:p>
          <a:p>
            <a:endParaRPr lang="en-GB" sz="1350" b="1" dirty="0"/>
          </a:p>
          <a:p>
            <a:endParaRPr lang="en-GB" sz="1350" b="1" dirty="0"/>
          </a:p>
          <a:p>
            <a:endParaRPr lang="en-GB" sz="1350" dirty="0"/>
          </a:p>
        </p:txBody>
      </p:sp>
      <p:sp>
        <p:nvSpPr>
          <p:cNvPr id="30" name="TextBox 29"/>
          <p:cNvSpPr txBox="1"/>
          <p:nvPr/>
        </p:nvSpPr>
        <p:spPr>
          <a:xfrm>
            <a:off x="7833340" y="9117110"/>
            <a:ext cx="2635657" cy="452753"/>
          </a:xfrm>
          <a:prstGeom prst="rect">
            <a:avLst/>
          </a:prstGeom>
          <a:solidFill>
            <a:schemeClr val="bg1"/>
          </a:solidFill>
          <a:ln w="38100">
            <a:solidFill>
              <a:srgbClr val="C00000"/>
            </a:solidFill>
          </a:ln>
        </p:spPr>
        <p:txBody>
          <a:bodyPr wrap="square" rtlCol="0">
            <a:spAutoFit/>
          </a:bodyPr>
          <a:lstStyle/>
          <a:p>
            <a:pPr algn="ctr"/>
            <a:r>
              <a:rPr lang="en-GB" sz="2342" b="1" dirty="0"/>
              <a:t>NAME?</a:t>
            </a:r>
            <a:endParaRPr lang="en-GB" sz="2342" dirty="0"/>
          </a:p>
        </p:txBody>
      </p:sp>
    </p:spTree>
    <p:extLst>
      <p:ext uri="{BB962C8B-B14F-4D97-AF65-F5344CB8AC3E}">
        <p14:creationId xmlns:p14="http://schemas.microsoft.com/office/powerpoint/2010/main" val="3360907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6474</TotalTime>
  <Words>3981</Words>
  <Application>Microsoft Office PowerPoint</Application>
  <PresentationFormat>Custom</PresentationFormat>
  <Paragraphs>886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Times New Roman</vt:lpstr>
      <vt:lpstr>Trebuchet MS</vt:lpstr>
      <vt:lpstr>Parallax</vt:lpstr>
      <vt:lpstr>G6 PUT YOUR NAME HERE ROBOTICS PROJECT</vt:lpstr>
      <vt:lpstr>Robotics Project Overview</vt:lpstr>
      <vt:lpstr>PowerPoint Presentation</vt:lpstr>
      <vt:lpstr>PowerPoint Presentation</vt:lpstr>
      <vt:lpstr>Inquiring and Analysing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Developing Ideas</vt:lpstr>
      <vt:lpstr>PowerPoint Presentation</vt:lpstr>
      <vt:lpstr>PowerPoint Presentation</vt:lpstr>
      <vt:lpstr>PowerPoint Presentation</vt:lpstr>
      <vt:lpstr>PowerPoint Presentation</vt:lpstr>
      <vt:lpstr>Creating the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Evaluating</vt:lpstr>
      <vt:lpstr>PowerPoint Presentation</vt:lpstr>
      <vt:lpstr>TASK 8: TESTING</vt:lpstr>
      <vt:lpstr>PowerPoint Presentation</vt:lpstr>
      <vt:lpstr>TASK 10: EVALUATION</vt:lpstr>
      <vt:lpstr>PowerPoint Presentation</vt:lpstr>
      <vt:lpstr>PowerPoint Presentation</vt:lpstr>
      <vt:lpstr>WELL DONE!!!  YOU HAVE COMPLETED YOUR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G8 MY DESIGN PORTFOLIO E-PORTFOLIO WEBSITE</dc:title>
  <dc:creator>Moneeb Minhas</dc:creator>
  <cp:lastModifiedBy>Moneeb Minhas</cp:lastModifiedBy>
  <cp:revision>327</cp:revision>
  <dcterms:created xsi:type="dcterms:W3CDTF">2016-09-01T05:54:55Z</dcterms:created>
  <dcterms:modified xsi:type="dcterms:W3CDTF">2018-04-19T19:04:31Z</dcterms:modified>
</cp:coreProperties>
</file>